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media/image14.jpg" ContentType="image/png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media/image29.jpg" ContentType="image/png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53" r:id="rId2"/>
  </p:sldMasterIdLst>
  <p:notesMasterIdLst>
    <p:notesMasterId r:id="rId68"/>
  </p:notesMasterIdLst>
  <p:handoutMasterIdLst>
    <p:handoutMasterId r:id="rId69"/>
  </p:handoutMasterIdLst>
  <p:sldIdLst>
    <p:sldId id="322" r:id="rId3"/>
    <p:sldId id="259" r:id="rId4"/>
    <p:sldId id="556" r:id="rId5"/>
    <p:sldId id="557" r:id="rId6"/>
    <p:sldId id="558" r:id="rId7"/>
    <p:sldId id="559" r:id="rId8"/>
    <p:sldId id="560" r:id="rId9"/>
    <p:sldId id="581" r:id="rId10"/>
    <p:sldId id="583" r:id="rId11"/>
    <p:sldId id="564" r:id="rId12"/>
    <p:sldId id="561" r:id="rId13"/>
    <p:sldId id="584" r:id="rId14"/>
    <p:sldId id="585" r:id="rId15"/>
    <p:sldId id="587" r:id="rId16"/>
    <p:sldId id="567" r:id="rId17"/>
    <p:sldId id="588" r:id="rId18"/>
    <p:sldId id="568" r:id="rId19"/>
    <p:sldId id="591" r:id="rId20"/>
    <p:sldId id="592" r:id="rId21"/>
    <p:sldId id="593" r:id="rId22"/>
    <p:sldId id="594" r:id="rId23"/>
    <p:sldId id="569" r:id="rId24"/>
    <p:sldId id="589" r:id="rId25"/>
    <p:sldId id="590" r:id="rId26"/>
    <p:sldId id="570" r:id="rId27"/>
    <p:sldId id="595" r:id="rId28"/>
    <p:sldId id="596" r:id="rId29"/>
    <p:sldId id="597" r:id="rId30"/>
    <p:sldId id="565" r:id="rId31"/>
    <p:sldId id="599" r:id="rId32"/>
    <p:sldId id="562" r:id="rId33"/>
    <p:sldId id="571" r:id="rId34"/>
    <p:sldId id="606" r:id="rId35"/>
    <p:sldId id="600" r:id="rId36"/>
    <p:sldId id="601" r:id="rId37"/>
    <p:sldId id="602" r:id="rId38"/>
    <p:sldId id="604" r:id="rId39"/>
    <p:sldId id="605" r:id="rId40"/>
    <p:sldId id="603" r:id="rId41"/>
    <p:sldId id="607" r:id="rId42"/>
    <p:sldId id="608" r:id="rId43"/>
    <p:sldId id="609" r:id="rId44"/>
    <p:sldId id="610" r:id="rId45"/>
    <p:sldId id="566" r:id="rId46"/>
    <p:sldId id="563" r:id="rId47"/>
    <p:sldId id="611" r:id="rId48"/>
    <p:sldId id="612" r:id="rId49"/>
    <p:sldId id="613" r:id="rId50"/>
    <p:sldId id="578" r:id="rId51"/>
    <p:sldId id="614" r:id="rId52"/>
    <p:sldId id="615" r:id="rId53"/>
    <p:sldId id="579" r:id="rId54"/>
    <p:sldId id="616" r:id="rId55"/>
    <p:sldId id="617" r:id="rId56"/>
    <p:sldId id="618" r:id="rId57"/>
    <p:sldId id="580" r:id="rId58"/>
    <p:sldId id="620" r:id="rId59"/>
    <p:sldId id="621" r:id="rId60"/>
    <p:sldId id="622" r:id="rId61"/>
    <p:sldId id="623" r:id="rId62"/>
    <p:sldId id="624" r:id="rId63"/>
    <p:sldId id="625" r:id="rId64"/>
    <p:sldId id="619" r:id="rId65"/>
    <p:sldId id="626" r:id="rId66"/>
    <p:sldId id="627" r:id="rId6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4EA2"/>
    <a:srgbClr val="E3F6FA"/>
    <a:srgbClr val="DFF2EC"/>
    <a:srgbClr val="FCF5ED"/>
    <a:srgbClr val="C0E6D8"/>
    <a:srgbClr val="E189A7"/>
    <a:srgbClr val="EFFC05"/>
    <a:srgbClr val="003A8F"/>
    <a:srgbClr val="F2F2F2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7292A2E-F333-43FB-9621-5CBBE7FDCDCB}" styleName="浅色样式 2 - 强调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86" autoAdjust="0"/>
    <p:restoredTop sz="88471" autoAdjust="0"/>
  </p:normalViewPr>
  <p:slideViewPr>
    <p:cSldViewPr snapToGrid="0" snapToObjects="1">
      <p:cViewPr varScale="1">
        <p:scale>
          <a:sx n="82" d="100"/>
          <a:sy n="82" d="100"/>
        </p:scale>
        <p:origin x="808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notesViewPr>
    <p:cSldViewPr snapToGrid="0" snapToObjects="1">
      <p:cViewPr varScale="1">
        <p:scale>
          <a:sx n="172" d="100"/>
          <a:sy n="172" d="100"/>
        </p:scale>
        <p:origin x="2264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71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slide" Target="slides/slide59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handoutMaster" Target="handoutMasters/handout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oleObject" Target="&#24037;&#20316;&#31807;1" TargetMode="External"/><Relationship Id="rId1" Type="http://schemas.openxmlformats.org/officeDocument/2006/relationships/themeOverride" Target="../theme/themeOverrid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prstDash val="solid"/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Sheet1!$A$1:$B$1</c:f>
              <c:strCache>
                <c:ptCount val="2"/>
                <c:pt idx="0">
                  <c:v>Hadoop</c:v>
                </c:pt>
                <c:pt idx="1">
                  <c:v>Spark</c:v>
                </c:pt>
              </c:strCache>
            </c:strRef>
          </c:cat>
          <c:val>
            <c:numRef>
              <c:f>Sheet1!$A$2:$B$2</c:f>
              <c:numCache>
                <c:formatCode>General</c:formatCode>
                <c:ptCount val="2"/>
                <c:pt idx="0">
                  <c:v>110</c:v>
                </c:pt>
                <c:pt idx="1">
                  <c:v>0.9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E60-4636-B831-CF5589FF33F0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51491200"/>
        <c:axId val="51492736"/>
      </c:barChart>
      <c:catAx>
        <c:axId val="514912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1492736"/>
        <c:crosses val="autoZero"/>
        <c:auto val="1"/>
        <c:lblAlgn val="ctr"/>
        <c:lblOffset val="100"/>
        <c:noMultiLvlLbl val="0"/>
      </c:catAx>
      <c:valAx>
        <c:axId val="514927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prstDash val="solid"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zh-CN"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CN" altLang="en-US"/>
                  <a:t>执行时间</a:t>
                </a:r>
                <a:r>
                  <a:rPr lang="en-US" altLang="zh-CN"/>
                  <a:t>(s)</a:t>
                </a:r>
                <a:endParaRPr lang="zh-CN" altLang="en-US"/>
              </a:p>
            </c:rich>
          </c:tx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149120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 lang="zh-CN"/>
      </a:pPr>
      <a:endParaRPr lang="zh-CN"/>
    </a:p>
  </c:txPr>
  <c:externalData r:id="rId2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17705E-39B1-9745-BFB1-E2AFB77B681B}" type="datetimeFigureOut">
              <a:rPr lang="en-US" smtClean="0"/>
              <a:t>5/5/2020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05FF3E-1ADD-BE4F-9ED2-20CB81AE9765}" type="slidenum">
              <a:rPr lang="en-US" smtClean="0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6E1E63-6347-BD4F-A808-7F54FA34CE72}" type="datetimeFigureOut">
              <a:rPr kumimoji="1" lang="zh-CN" altLang="en-US" smtClean="0"/>
              <a:t>2020/5/5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1EDE8F-5748-564A-B104-45C8D634421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041720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007167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035909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088789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612720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753253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966276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860054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7504516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871029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20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5774742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21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8142593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22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5531096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23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5787031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24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5457690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25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3811350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26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3586650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27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971294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28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469561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29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636234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8681202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30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9352874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31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4862064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32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919167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33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5809560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34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7617304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35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3573250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36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3270671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37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5375021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38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3928914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39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577958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8736632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40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5693872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41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6181029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42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6781150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43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2713778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44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6866580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45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5224335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46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6395999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47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0766859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48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455151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49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337228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0078706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50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2218234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51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4534389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52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9126723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53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5767764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54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5156223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55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2051571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56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249872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57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3547430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58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0184884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59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067492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 </a:t>
            </a:r>
            <a:r>
              <a:rPr lang="en-US" altLang="zh-CN" dirty="0"/>
              <a:t>2007</a:t>
            </a:r>
            <a:r>
              <a:rPr lang="zh-CN" altLang="en-US" dirty="0"/>
              <a:t>年，雅虎在</a:t>
            </a:r>
            <a:r>
              <a:rPr lang="en-US" altLang="zh-CN" dirty="0"/>
              <a:t>Sunnyvale</a:t>
            </a:r>
            <a:r>
              <a:rPr lang="zh-CN" altLang="en-US" dirty="0"/>
              <a:t>总部建立了</a:t>
            </a:r>
            <a:r>
              <a:rPr lang="en-US" altLang="zh-CN" dirty="0"/>
              <a:t>M45——</a:t>
            </a:r>
            <a:r>
              <a:rPr lang="zh-CN" altLang="en-US" dirty="0"/>
              <a:t>一个包含了</a:t>
            </a:r>
            <a:r>
              <a:rPr lang="en-US" altLang="zh-CN" dirty="0"/>
              <a:t>4000</a:t>
            </a:r>
            <a:r>
              <a:rPr lang="zh-CN" altLang="en-US" dirty="0"/>
              <a:t>个处理器和</a:t>
            </a:r>
            <a:r>
              <a:rPr lang="en-US" altLang="zh-CN" dirty="0"/>
              <a:t>1.5PB</a:t>
            </a:r>
            <a:r>
              <a:rPr lang="zh-CN" altLang="en-US" dirty="0"/>
              <a:t>容量的</a:t>
            </a:r>
            <a:r>
              <a:rPr lang="en-US" altLang="zh-CN" dirty="0"/>
              <a:t>Hadoop</a:t>
            </a:r>
            <a:r>
              <a:rPr lang="zh-CN" altLang="en-US" dirty="0"/>
              <a:t>集群系统</a:t>
            </a:r>
          </a:p>
          <a:p>
            <a:r>
              <a:rPr lang="zh-CN" altLang="en-US" dirty="0"/>
              <a:t> </a:t>
            </a:r>
            <a:r>
              <a:rPr lang="en-US" altLang="zh-CN" dirty="0"/>
              <a:t>Facebook</a:t>
            </a:r>
            <a:r>
              <a:rPr lang="zh-CN" altLang="en-US" dirty="0"/>
              <a:t>作为全球知名的社交网站，</a:t>
            </a:r>
            <a:r>
              <a:rPr lang="en-US" altLang="zh-CN" dirty="0"/>
              <a:t>Hadoop</a:t>
            </a:r>
            <a:r>
              <a:rPr lang="zh-CN" altLang="en-US" dirty="0"/>
              <a:t>是非常理想的选择，</a:t>
            </a:r>
            <a:r>
              <a:rPr lang="en-US" altLang="zh-CN" dirty="0"/>
              <a:t>Facebook</a:t>
            </a:r>
            <a:r>
              <a:rPr lang="zh-CN" altLang="en-US" dirty="0"/>
              <a:t>主要将</a:t>
            </a:r>
            <a:r>
              <a:rPr lang="en-US" altLang="zh-CN" dirty="0"/>
              <a:t>Hadoop</a:t>
            </a:r>
            <a:r>
              <a:rPr lang="zh-CN" altLang="en-US" dirty="0"/>
              <a:t>平台用于日志处理、推荐系统和数据仓库等方面</a:t>
            </a:r>
          </a:p>
          <a:p>
            <a:r>
              <a:rPr lang="zh-CN" altLang="en-US" dirty="0"/>
              <a:t> 国内采用</a:t>
            </a:r>
            <a:r>
              <a:rPr lang="en-US" altLang="zh-CN" dirty="0"/>
              <a:t>Hadoop</a:t>
            </a:r>
            <a:r>
              <a:rPr lang="zh-CN" altLang="en-US" dirty="0"/>
              <a:t>的公司主要有百度、淘宝、网易、华为、中国移动等，其中，淘宝的</a:t>
            </a:r>
            <a:r>
              <a:rPr lang="en-US" altLang="zh-CN" dirty="0"/>
              <a:t>Hadoop</a:t>
            </a:r>
            <a:r>
              <a:rPr lang="zh-CN" altLang="en-US" dirty="0"/>
              <a:t>集群比较大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6379847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60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0355177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61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9541438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62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1865316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63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510773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64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00386794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65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04168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072526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259656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661104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1">
    <p:bg>
      <p:bgPr>
        <a:pattFill prst="dot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5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223935"/>
            <a:ext cx="970383" cy="652366"/>
          </a:xfrm>
          <a:prstGeom prst="rect">
            <a:avLst/>
          </a:prstGeom>
          <a:solidFill>
            <a:schemeClr val="accent1">
              <a:lumMod val="75000"/>
            </a:schemeClr>
          </a:solidFill>
          <a:effectLst>
            <a:outerShdw blurRad="88900" sx="102000" sy="102000" algn="ctr" rotWithShape="0">
              <a:prstClr val="black">
                <a:alpha val="25000"/>
              </a:prstClr>
            </a:outerShdw>
          </a:effectLst>
        </p:spPr>
        <p:txBody>
          <a:bodyPr anchor="ctr"/>
          <a:lstStyle>
            <a:lvl1pPr marL="0" indent="0">
              <a:buNone/>
              <a:defRPr sz="40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3" name="文本占位符 5"/>
          <p:cNvSpPr>
            <a:spLocks noGrp="1"/>
          </p:cNvSpPr>
          <p:nvPr>
            <p:ph type="body" sz="quarter" idx="13"/>
          </p:nvPr>
        </p:nvSpPr>
        <p:spPr>
          <a:xfrm>
            <a:off x="1110083" y="223935"/>
            <a:ext cx="6435012" cy="652366"/>
          </a:xfrm>
          <a:prstGeom prst="rect">
            <a:avLst/>
          </a:prstGeom>
          <a:noFill/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2800" b="1">
                <a:solidFill>
                  <a:schemeClr val="accent1">
                    <a:lumMod val="75000"/>
                  </a:schemeClr>
                </a:solidFill>
                <a:effectLst>
                  <a:outerShdw blurRad="88900" sx="102000" sy="102000" algn="ctr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pPr lvl="0"/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段文字版式">
    <p:bg>
      <p:bgPr>
        <a:pattFill prst="dot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任意多边形: 形状 18"/>
          <p:cNvSpPr/>
          <p:nvPr userDrawn="1"/>
        </p:nvSpPr>
        <p:spPr>
          <a:xfrm>
            <a:off x="1" y="267172"/>
            <a:ext cx="9486459" cy="579395"/>
          </a:xfrm>
          <a:custGeom>
            <a:avLst/>
            <a:gdLst>
              <a:gd name="connsiteX0" fmla="*/ 9472293 w 9486459"/>
              <a:gd name="connsiteY0" fmla="*/ 0 h 579395"/>
              <a:gd name="connsiteX1" fmla="*/ 9486459 w 9486459"/>
              <a:gd name="connsiteY1" fmla="*/ 0 h 579395"/>
              <a:gd name="connsiteX2" fmla="*/ 9122539 w 9486459"/>
              <a:gd name="connsiteY2" fmla="*/ 579395 h 579395"/>
              <a:gd name="connsiteX3" fmla="*/ 9108373 w 9486459"/>
              <a:gd name="connsiteY3" fmla="*/ 579395 h 579395"/>
              <a:gd name="connsiteX4" fmla="*/ 9383852 w 9486459"/>
              <a:gd name="connsiteY4" fmla="*/ 0 h 579395"/>
              <a:gd name="connsiteX5" fmla="*/ 9434831 w 9486459"/>
              <a:gd name="connsiteY5" fmla="*/ 0 h 579395"/>
              <a:gd name="connsiteX6" fmla="*/ 9070911 w 9486459"/>
              <a:gd name="connsiteY6" fmla="*/ 579395 h 579395"/>
              <a:gd name="connsiteX7" fmla="*/ 9019932 w 9486459"/>
              <a:gd name="connsiteY7" fmla="*/ 579395 h 579395"/>
              <a:gd name="connsiteX8" fmla="*/ 0 w 9486459"/>
              <a:gd name="connsiteY8" fmla="*/ 0 h 579395"/>
              <a:gd name="connsiteX9" fmla="*/ 9345418 w 9486459"/>
              <a:gd name="connsiteY9" fmla="*/ 0 h 579395"/>
              <a:gd name="connsiteX10" fmla="*/ 8977879 w 9486459"/>
              <a:gd name="connsiteY10" fmla="*/ 579395 h 579395"/>
              <a:gd name="connsiteX11" fmla="*/ 0 w 9486459"/>
              <a:gd name="connsiteY11" fmla="*/ 579395 h 579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86459" h="579395">
                <a:moveTo>
                  <a:pt x="9472293" y="0"/>
                </a:moveTo>
                <a:lnTo>
                  <a:pt x="9486459" y="0"/>
                </a:lnTo>
                <a:lnTo>
                  <a:pt x="9122539" y="579395"/>
                </a:lnTo>
                <a:lnTo>
                  <a:pt x="9108373" y="579395"/>
                </a:lnTo>
                <a:close/>
                <a:moveTo>
                  <a:pt x="9383852" y="0"/>
                </a:moveTo>
                <a:lnTo>
                  <a:pt x="9434831" y="0"/>
                </a:lnTo>
                <a:lnTo>
                  <a:pt x="9070911" y="579395"/>
                </a:lnTo>
                <a:lnTo>
                  <a:pt x="9019932" y="579395"/>
                </a:lnTo>
                <a:close/>
                <a:moveTo>
                  <a:pt x="0" y="0"/>
                </a:moveTo>
                <a:lnTo>
                  <a:pt x="9345418" y="0"/>
                </a:lnTo>
                <a:lnTo>
                  <a:pt x="8977879" y="579395"/>
                </a:lnTo>
                <a:lnTo>
                  <a:pt x="0" y="579395"/>
                </a:lnTo>
                <a:close/>
              </a:path>
            </a:pathLst>
          </a:custGeom>
          <a:pattFill prst="wdUpDiag">
            <a:fgClr>
              <a:srgbClr val="00449A"/>
            </a:fgClr>
            <a:bgClr>
              <a:srgbClr val="003A8F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 sz="2400" dirty="0">
              <a:solidFill>
                <a:srgbClr val="0064B8"/>
              </a:solidFill>
            </a:endParaRPr>
          </a:p>
        </p:txBody>
      </p:sp>
      <p:grpSp>
        <p:nvGrpSpPr>
          <p:cNvPr id="4" name="组合 3"/>
          <p:cNvGrpSpPr/>
          <p:nvPr userDrawn="1"/>
        </p:nvGrpSpPr>
        <p:grpSpPr>
          <a:xfrm>
            <a:off x="443029" y="435931"/>
            <a:ext cx="257171" cy="208413"/>
            <a:chOff x="337460" y="322200"/>
            <a:chExt cx="257171" cy="208413"/>
          </a:xfrm>
        </p:grpSpPr>
        <p:sp>
          <p:nvSpPr>
            <p:cNvPr id="5" name="箭头: V 形 4"/>
            <p:cNvSpPr/>
            <p:nvPr userDrawn="1"/>
          </p:nvSpPr>
          <p:spPr>
            <a:xfrm>
              <a:off x="424769" y="322200"/>
              <a:ext cx="169862" cy="208413"/>
            </a:xfrm>
            <a:prstGeom prst="chevron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任意多边形: 形状 5"/>
            <p:cNvSpPr/>
            <p:nvPr userDrawn="1"/>
          </p:nvSpPr>
          <p:spPr>
            <a:xfrm>
              <a:off x="371973" y="322200"/>
              <a:ext cx="120110" cy="208413"/>
            </a:xfrm>
            <a:custGeom>
              <a:avLst/>
              <a:gdLst>
                <a:gd name="connsiteX0" fmla="*/ 0 w 120110"/>
                <a:gd name="connsiteY0" fmla="*/ 0 h 208413"/>
                <a:gd name="connsiteX1" fmla="*/ 35179 w 120110"/>
                <a:gd name="connsiteY1" fmla="*/ 0 h 208413"/>
                <a:gd name="connsiteX2" fmla="*/ 120110 w 120110"/>
                <a:gd name="connsiteY2" fmla="*/ 104207 h 208413"/>
                <a:gd name="connsiteX3" fmla="*/ 35179 w 120110"/>
                <a:gd name="connsiteY3" fmla="*/ 208413 h 208413"/>
                <a:gd name="connsiteX4" fmla="*/ 0 w 120110"/>
                <a:gd name="connsiteY4" fmla="*/ 208413 h 208413"/>
                <a:gd name="connsiteX5" fmla="*/ 84931 w 120110"/>
                <a:gd name="connsiteY5" fmla="*/ 104207 h 208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0110" h="208413">
                  <a:moveTo>
                    <a:pt x="0" y="0"/>
                  </a:moveTo>
                  <a:lnTo>
                    <a:pt x="35179" y="0"/>
                  </a:lnTo>
                  <a:lnTo>
                    <a:pt x="120110" y="104207"/>
                  </a:lnTo>
                  <a:lnTo>
                    <a:pt x="35179" y="208413"/>
                  </a:lnTo>
                  <a:lnTo>
                    <a:pt x="0" y="208413"/>
                  </a:lnTo>
                  <a:lnTo>
                    <a:pt x="84931" y="10420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任意多边形: 形状 6"/>
            <p:cNvSpPr/>
            <p:nvPr userDrawn="1"/>
          </p:nvSpPr>
          <p:spPr>
            <a:xfrm>
              <a:off x="337460" y="322200"/>
              <a:ext cx="101826" cy="208413"/>
            </a:xfrm>
            <a:custGeom>
              <a:avLst/>
              <a:gdLst>
                <a:gd name="connsiteX0" fmla="*/ 0 w 101826"/>
                <a:gd name="connsiteY0" fmla="*/ 0 h 208413"/>
                <a:gd name="connsiteX1" fmla="*/ 16895 w 101826"/>
                <a:gd name="connsiteY1" fmla="*/ 0 h 208413"/>
                <a:gd name="connsiteX2" fmla="*/ 101826 w 101826"/>
                <a:gd name="connsiteY2" fmla="*/ 104207 h 208413"/>
                <a:gd name="connsiteX3" fmla="*/ 16895 w 101826"/>
                <a:gd name="connsiteY3" fmla="*/ 208413 h 208413"/>
                <a:gd name="connsiteX4" fmla="*/ 0 w 101826"/>
                <a:gd name="connsiteY4" fmla="*/ 208413 h 208413"/>
                <a:gd name="connsiteX5" fmla="*/ 84931 w 101826"/>
                <a:gd name="connsiteY5" fmla="*/ 104207 h 208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1826" h="208413">
                  <a:moveTo>
                    <a:pt x="0" y="0"/>
                  </a:moveTo>
                  <a:lnTo>
                    <a:pt x="16895" y="0"/>
                  </a:lnTo>
                  <a:lnTo>
                    <a:pt x="101826" y="104207"/>
                  </a:lnTo>
                  <a:lnTo>
                    <a:pt x="16895" y="208413"/>
                  </a:lnTo>
                  <a:lnTo>
                    <a:pt x="0" y="208413"/>
                  </a:lnTo>
                  <a:lnTo>
                    <a:pt x="84931" y="10420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2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660400" y="315249"/>
            <a:ext cx="7601971" cy="507831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800" b="1" spc="300">
                <a:solidFill>
                  <a:schemeClr val="bg1"/>
                </a:solidFill>
                <a:latin typeface="+mj-ea"/>
                <a:ea typeface="+mj-ea"/>
              </a:defRPr>
            </a:lvl1pPr>
            <a:lvl2pPr marL="457200" indent="0">
              <a:buFontTx/>
              <a:buNone/>
              <a:defRPr sz="2800" b="1">
                <a:solidFill>
                  <a:schemeClr val="bg1"/>
                </a:solidFill>
                <a:latin typeface="+mj-ea"/>
                <a:ea typeface="+mj-ea"/>
              </a:defRPr>
            </a:lvl2pPr>
            <a:lvl3pPr marL="914400" indent="0">
              <a:buFontTx/>
              <a:buNone/>
              <a:defRPr sz="2800" b="1">
                <a:solidFill>
                  <a:schemeClr val="bg1"/>
                </a:solidFill>
                <a:latin typeface="+mj-ea"/>
                <a:ea typeface="+mj-ea"/>
              </a:defRPr>
            </a:lvl3pPr>
            <a:lvl4pPr marL="1371600" indent="0">
              <a:buFontTx/>
              <a:buNone/>
              <a:defRPr sz="2800" b="1">
                <a:solidFill>
                  <a:schemeClr val="bg1"/>
                </a:solidFill>
                <a:latin typeface="+mj-ea"/>
                <a:ea typeface="+mj-ea"/>
              </a:defRPr>
            </a:lvl4pPr>
            <a:lvl5pPr marL="1828800" indent="0">
              <a:buFontTx/>
              <a:buNone/>
              <a:defRPr sz="2800" b="1">
                <a:solidFill>
                  <a:schemeClr val="bg1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lang="en-US" altLang="zh-CN" dirty="0"/>
              <a:t>Click to edit Master title style</a:t>
            </a:r>
          </a:p>
        </p:txBody>
      </p:sp>
      <p:sp>
        <p:nvSpPr>
          <p:cNvPr id="14" name="矩形 13"/>
          <p:cNvSpPr/>
          <p:nvPr userDrawn="1"/>
        </p:nvSpPr>
        <p:spPr>
          <a:xfrm>
            <a:off x="5133728" y="6289530"/>
            <a:ext cx="1906169" cy="461665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pPr algn="ctr"/>
            <a:r>
              <a:rPr lang="zh-CN" altLang="en-US" sz="1200" b="1" spc="300" dirty="0">
                <a:solidFill>
                  <a:schemeClr val="tx2"/>
                </a:solidFill>
                <a:latin typeface="+mj-ea"/>
                <a:ea typeface="+mj-ea"/>
              </a:rPr>
              <a:t>耐劳苦 尚俭朴</a:t>
            </a:r>
            <a:endParaRPr lang="en-US" altLang="zh-CN" sz="1200" b="1" spc="300" dirty="0">
              <a:solidFill>
                <a:schemeClr val="tx2"/>
              </a:solidFill>
              <a:latin typeface="+mj-ea"/>
              <a:ea typeface="+mj-ea"/>
            </a:endParaRPr>
          </a:p>
          <a:p>
            <a:pPr algn="ctr"/>
            <a:r>
              <a:rPr lang="zh-CN" altLang="en-US" sz="1200" b="1" spc="300" dirty="0">
                <a:solidFill>
                  <a:schemeClr val="tx2"/>
                </a:solidFill>
                <a:latin typeface="+mj-ea"/>
                <a:ea typeface="+mj-ea"/>
              </a:rPr>
              <a:t>勤学业 爱国家</a:t>
            </a:r>
          </a:p>
        </p:txBody>
      </p:sp>
      <p:grpSp>
        <p:nvGrpSpPr>
          <p:cNvPr id="17" name="组合 16"/>
          <p:cNvGrpSpPr/>
          <p:nvPr userDrawn="1"/>
        </p:nvGrpSpPr>
        <p:grpSpPr>
          <a:xfrm>
            <a:off x="666750" y="6520363"/>
            <a:ext cx="10858500" cy="0"/>
            <a:chOff x="666750" y="6520363"/>
            <a:chExt cx="10858500" cy="0"/>
          </a:xfrm>
        </p:grpSpPr>
        <p:cxnSp>
          <p:nvCxnSpPr>
            <p:cNvPr id="15" name="直接连接符 14"/>
            <p:cNvCxnSpPr/>
            <p:nvPr userDrawn="1"/>
          </p:nvCxnSpPr>
          <p:spPr>
            <a:xfrm flipH="1">
              <a:off x="7049084" y="6520363"/>
              <a:ext cx="4476166" cy="0"/>
            </a:xfrm>
            <a:prstGeom prst="line">
              <a:avLst/>
            </a:prstGeom>
            <a:ln w="254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 userDrawn="1"/>
          </p:nvCxnSpPr>
          <p:spPr>
            <a:xfrm flipH="1">
              <a:off x="666750" y="6520363"/>
              <a:ext cx="4476166" cy="0"/>
            </a:xfrm>
            <a:prstGeom prst="line">
              <a:avLst/>
            </a:prstGeom>
            <a:ln w="254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矩形 9"/>
          <p:cNvSpPr/>
          <p:nvPr userDrawn="1"/>
        </p:nvSpPr>
        <p:spPr>
          <a:xfrm>
            <a:off x="682849" y="1307512"/>
            <a:ext cx="171448" cy="370486"/>
          </a:xfrm>
          <a:prstGeom prst="rect">
            <a:avLst/>
          </a:prstGeom>
          <a:solidFill>
            <a:srgbClr val="E389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内容占位符 2"/>
          <p:cNvSpPr>
            <a:spLocks noGrp="1"/>
          </p:cNvSpPr>
          <p:nvPr>
            <p:ph sz="quarter" idx="13"/>
          </p:nvPr>
        </p:nvSpPr>
        <p:spPr>
          <a:xfrm>
            <a:off x="850900" y="1304133"/>
            <a:ext cx="10674350" cy="370501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 b="1">
                <a:solidFill>
                  <a:schemeClr val="tx2"/>
                </a:solidFill>
                <a:latin typeface="+mj-ea"/>
                <a:ea typeface="+mj-ea"/>
              </a:defRPr>
            </a:lvl1pPr>
            <a:lvl2pPr marL="457200" indent="0">
              <a:buFontTx/>
              <a:buNone/>
              <a:defRPr sz="2400" b="1">
                <a:solidFill>
                  <a:schemeClr val="tx1"/>
                </a:solidFill>
                <a:latin typeface="+mj-ea"/>
                <a:ea typeface="+mj-ea"/>
              </a:defRPr>
            </a:lvl2pPr>
            <a:lvl3pPr marL="914400" indent="0">
              <a:buFontTx/>
              <a:buNone/>
              <a:defRPr sz="2400" b="1">
                <a:solidFill>
                  <a:schemeClr val="tx1"/>
                </a:solidFill>
                <a:latin typeface="+mj-ea"/>
                <a:ea typeface="+mj-ea"/>
              </a:defRPr>
            </a:lvl3pPr>
            <a:lvl4pPr marL="1371600" indent="0">
              <a:buFontTx/>
              <a:buNone/>
              <a:defRPr sz="2400" b="1">
                <a:solidFill>
                  <a:schemeClr val="tx1"/>
                </a:solidFill>
                <a:latin typeface="+mj-ea"/>
                <a:ea typeface="+mj-ea"/>
              </a:defRPr>
            </a:lvl4pPr>
            <a:lvl5pPr marL="1828800" indent="0">
              <a:buFontTx/>
              <a:buNone/>
              <a:defRPr sz="2400" b="1">
                <a:solidFill>
                  <a:schemeClr val="tx1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95817" y="191044"/>
            <a:ext cx="1953154" cy="61640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段文字版式">
    <p:bg>
      <p:bgPr>
        <a:pattFill prst="dot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任意多边形: 形状 18"/>
          <p:cNvSpPr/>
          <p:nvPr userDrawn="1"/>
        </p:nvSpPr>
        <p:spPr>
          <a:xfrm>
            <a:off x="1" y="267172"/>
            <a:ext cx="9486459" cy="579395"/>
          </a:xfrm>
          <a:custGeom>
            <a:avLst/>
            <a:gdLst>
              <a:gd name="connsiteX0" fmla="*/ 9472293 w 9486459"/>
              <a:gd name="connsiteY0" fmla="*/ 0 h 579395"/>
              <a:gd name="connsiteX1" fmla="*/ 9486459 w 9486459"/>
              <a:gd name="connsiteY1" fmla="*/ 0 h 579395"/>
              <a:gd name="connsiteX2" fmla="*/ 9122539 w 9486459"/>
              <a:gd name="connsiteY2" fmla="*/ 579395 h 579395"/>
              <a:gd name="connsiteX3" fmla="*/ 9108373 w 9486459"/>
              <a:gd name="connsiteY3" fmla="*/ 579395 h 579395"/>
              <a:gd name="connsiteX4" fmla="*/ 9383852 w 9486459"/>
              <a:gd name="connsiteY4" fmla="*/ 0 h 579395"/>
              <a:gd name="connsiteX5" fmla="*/ 9434831 w 9486459"/>
              <a:gd name="connsiteY5" fmla="*/ 0 h 579395"/>
              <a:gd name="connsiteX6" fmla="*/ 9070911 w 9486459"/>
              <a:gd name="connsiteY6" fmla="*/ 579395 h 579395"/>
              <a:gd name="connsiteX7" fmla="*/ 9019932 w 9486459"/>
              <a:gd name="connsiteY7" fmla="*/ 579395 h 579395"/>
              <a:gd name="connsiteX8" fmla="*/ 0 w 9486459"/>
              <a:gd name="connsiteY8" fmla="*/ 0 h 579395"/>
              <a:gd name="connsiteX9" fmla="*/ 9345418 w 9486459"/>
              <a:gd name="connsiteY9" fmla="*/ 0 h 579395"/>
              <a:gd name="connsiteX10" fmla="*/ 8977879 w 9486459"/>
              <a:gd name="connsiteY10" fmla="*/ 579395 h 579395"/>
              <a:gd name="connsiteX11" fmla="*/ 0 w 9486459"/>
              <a:gd name="connsiteY11" fmla="*/ 579395 h 579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86459" h="579395">
                <a:moveTo>
                  <a:pt x="9472293" y="0"/>
                </a:moveTo>
                <a:lnTo>
                  <a:pt x="9486459" y="0"/>
                </a:lnTo>
                <a:lnTo>
                  <a:pt x="9122539" y="579395"/>
                </a:lnTo>
                <a:lnTo>
                  <a:pt x="9108373" y="579395"/>
                </a:lnTo>
                <a:close/>
                <a:moveTo>
                  <a:pt x="9383852" y="0"/>
                </a:moveTo>
                <a:lnTo>
                  <a:pt x="9434831" y="0"/>
                </a:lnTo>
                <a:lnTo>
                  <a:pt x="9070911" y="579395"/>
                </a:lnTo>
                <a:lnTo>
                  <a:pt x="9019932" y="579395"/>
                </a:lnTo>
                <a:close/>
                <a:moveTo>
                  <a:pt x="0" y="0"/>
                </a:moveTo>
                <a:lnTo>
                  <a:pt x="9345418" y="0"/>
                </a:lnTo>
                <a:lnTo>
                  <a:pt x="8977879" y="579395"/>
                </a:lnTo>
                <a:lnTo>
                  <a:pt x="0" y="579395"/>
                </a:lnTo>
                <a:close/>
              </a:path>
            </a:pathLst>
          </a:custGeom>
          <a:pattFill prst="wdUpDiag">
            <a:fgClr>
              <a:srgbClr val="00449A"/>
            </a:fgClr>
            <a:bgClr>
              <a:srgbClr val="003A8F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 sz="2400" dirty="0">
              <a:solidFill>
                <a:srgbClr val="0064B8"/>
              </a:solidFill>
            </a:endParaRPr>
          </a:p>
        </p:txBody>
      </p:sp>
      <p:grpSp>
        <p:nvGrpSpPr>
          <p:cNvPr id="4" name="组合 3"/>
          <p:cNvGrpSpPr/>
          <p:nvPr userDrawn="1"/>
        </p:nvGrpSpPr>
        <p:grpSpPr>
          <a:xfrm>
            <a:off x="443029" y="435931"/>
            <a:ext cx="257171" cy="208413"/>
            <a:chOff x="337460" y="322200"/>
            <a:chExt cx="257171" cy="208413"/>
          </a:xfrm>
        </p:grpSpPr>
        <p:sp>
          <p:nvSpPr>
            <p:cNvPr id="5" name="箭头: V 形 4"/>
            <p:cNvSpPr/>
            <p:nvPr userDrawn="1"/>
          </p:nvSpPr>
          <p:spPr>
            <a:xfrm>
              <a:off x="424769" y="322200"/>
              <a:ext cx="169862" cy="208413"/>
            </a:xfrm>
            <a:prstGeom prst="chevron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任意多边形: 形状 5"/>
            <p:cNvSpPr/>
            <p:nvPr userDrawn="1"/>
          </p:nvSpPr>
          <p:spPr>
            <a:xfrm>
              <a:off x="371973" y="322200"/>
              <a:ext cx="120110" cy="208413"/>
            </a:xfrm>
            <a:custGeom>
              <a:avLst/>
              <a:gdLst>
                <a:gd name="connsiteX0" fmla="*/ 0 w 120110"/>
                <a:gd name="connsiteY0" fmla="*/ 0 h 208413"/>
                <a:gd name="connsiteX1" fmla="*/ 35179 w 120110"/>
                <a:gd name="connsiteY1" fmla="*/ 0 h 208413"/>
                <a:gd name="connsiteX2" fmla="*/ 120110 w 120110"/>
                <a:gd name="connsiteY2" fmla="*/ 104207 h 208413"/>
                <a:gd name="connsiteX3" fmla="*/ 35179 w 120110"/>
                <a:gd name="connsiteY3" fmla="*/ 208413 h 208413"/>
                <a:gd name="connsiteX4" fmla="*/ 0 w 120110"/>
                <a:gd name="connsiteY4" fmla="*/ 208413 h 208413"/>
                <a:gd name="connsiteX5" fmla="*/ 84931 w 120110"/>
                <a:gd name="connsiteY5" fmla="*/ 104207 h 208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0110" h="208413">
                  <a:moveTo>
                    <a:pt x="0" y="0"/>
                  </a:moveTo>
                  <a:lnTo>
                    <a:pt x="35179" y="0"/>
                  </a:lnTo>
                  <a:lnTo>
                    <a:pt x="120110" y="104207"/>
                  </a:lnTo>
                  <a:lnTo>
                    <a:pt x="35179" y="208413"/>
                  </a:lnTo>
                  <a:lnTo>
                    <a:pt x="0" y="208413"/>
                  </a:lnTo>
                  <a:lnTo>
                    <a:pt x="84931" y="10420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任意多边形: 形状 6"/>
            <p:cNvSpPr/>
            <p:nvPr userDrawn="1"/>
          </p:nvSpPr>
          <p:spPr>
            <a:xfrm>
              <a:off x="337460" y="322200"/>
              <a:ext cx="101826" cy="208413"/>
            </a:xfrm>
            <a:custGeom>
              <a:avLst/>
              <a:gdLst>
                <a:gd name="connsiteX0" fmla="*/ 0 w 101826"/>
                <a:gd name="connsiteY0" fmla="*/ 0 h 208413"/>
                <a:gd name="connsiteX1" fmla="*/ 16895 w 101826"/>
                <a:gd name="connsiteY1" fmla="*/ 0 h 208413"/>
                <a:gd name="connsiteX2" fmla="*/ 101826 w 101826"/>
                <a:gd name="connsiteY2" fmla="*/ 104207 h 208413"/>
                <a:gd name="connsiteX3" fmla="*/ 16895 w 101826"/>
                <a:gd name="connsiteY3" fmla="*/ 208413 h 208413"/>
                <a:gd name="connsiteX4" fmla="*/ 0 w 101826"/>
                <a:gd name="connsiteY4" fmla="*/ 208413 h 208413"/>
                <a:gd name="connsiteX5" fmla="*/ 84931 w 101826"/>
                <a:gd name="connsiteY5" fmla="*/ 104207 h 208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1826" h="208413">
                  <a:moveTo>
                    <a:pt x="0" y="0"/>
                  </a:moveTo>
                  <a:lnTo>
                    <a:pt x="16895" y="0"/>
                  </a:lnTo>
                  <a:lnTo>
                    <a:pt x="101826" y="104207"/>
                  </a:lnTo>
                  <a:lnTo>
                    <a:pt x="16895" y="208413"/>
                  </a:lnTo>
                  <a:lnTo>
                    <a:pt x="0" y="208413"/>
                  </a:lnTo>
                  <a:lnTo>
                    <a:pt x="84931" y="10420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2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660400" y="315249"/>
            <a:ext cx="7601971" cy="507831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800" b="1" spc="300">
                <a:solidFill>
                  <a:schemeClr val="bg1"/>
                </a:solidFill>
                <a:latin typeface="+mj-ea"/>
                <a:ea typeface="+mj-ea"/>
              </a:defRPr>
            </a:lvl1pPr>
            <a:lvl2pPr marL="457200" indent="0">
              <a:buFontTx/>
              <a:buNone/>
              <a:defRPr sz="2800" b="1">
                <a:solidFill>
                  <a:schemeClr val="bg1"/>
                </a:solidFill>
                <a:latin typeface="+mj-ea"/>
                <a:ea typeface="+mj-ea"/>
              </a:defRPr>
            </a:lvl2pPr>
            <a:lvl3pPr marL="914400" indent="0">
              <a:buFontTx/>
              <a:buNone/>
              <a:defRPr sz="2800" b="1">
                <a:solidFill>
                  <a:schemeClr val="bg1"/>
                </a:solidFill>
                <a:latin typeface="+mj-ea"/>
                <a:ea typeface="+mj-ea"/>
              </a:defRPr>
            </a:lvl3pPr>
            <a:lvl4pPr marL="1371600" indent="0">
              <a:buFontTx/>
              <a:buNone/>
              <a:defRPr sz="2800" b="1">
                <a:solidFill>
                  <a:schemeClr val="bg1"/>
                </a:solidFill>
                <a:latin typeface="+mj-ea"/>
                <a:ea typeface="+mj-ea"/>
              </a:defRPr>
            </a:lvl4pPr>
            <a:lvl5pPr marL="1828800" indent="0">
              <a:buFontTx/>
              <a:buNone/>
              <a:defRPr sz="2800" b="1">
                <a:solidFill>
                  <a:schemeClr val="bg1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lang="en-US" altLang="zh-CN" dirty="0"/>
              <a:t>Click to edit Master title style</a:t>
            </a:r>
          </a:p>
        </p:txBody>
      </p:sp>
      <p:sp>
        <p:nvSpPr>
          <p:cNvPr id="14" name="矩形 13"/>
          <p:cNvSpPr/>
          <p:nvPr userDrawn="1"/>
        </p:nvSpPr>
        <p:spPr>
          <a:xfrm>
            <a:off x="5133728" y="6289530"/>
            <a:ext cx="1906169" cy="461665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pPr algn="ctr"/>
            <a:r>
              <a:rPr lang="zh-CN" altLang="en-US" sz="1200" b="1" spc="300" dirty="0">
                <a:solidFill>
                  <a:schemeClr val="tx2"/>
                </a:solidFill>
                <a:latin typeface="+mj-ea"/>
                <a:ea typeface="+mj-ea"/>
              </a:rPr>
              <a:t>耐劳苦 尚俭朴</a:t>
            </a:r>
            <a:endParaRPr lang="en-US" altLang="zh-CN" sz="1200" b="1" spc="300" dirty="0">
              <a:solidFill>
                <a:schemeClr val="tx2"/>
              </a:solidFill>
              <a:latin typeface="+mj-ea"/>
              <a:ea typeface="+mj-ea"/>
            </a:endParaRPr>
          </a:p>
          <a:p>
            <a:pPr algn="ctr"/>
            <a:r>
              <a:rPr lang="zh-CN" altLang="en-US" sz="1200" b="1" spc="300" dirty="0">
                <a:solidFill>
                  <a:schemeClr val="tx2"/>
                </a:solidFill>
                <a:latin typeface="+mj-ea"/>
                <a:ea typeface="+mj-ea"/>
              </a:rPr>
              <a:t>勤学业 爱国家</a:t>
            </a:r>
          </a:p>
        </p:txBody>
      </p:sp>
      <p:grpSp>
        <p:nvGrpSpPr>
          <p:cNvPr id="17" name="组合 16"/>
          <p:cNvGrpSpPr/>
          <p:nvPr userDrawn="1"/>
        </p:nvGrpSpPr>
        <p:grpSpPr>
          <a:xfrm>
            <a:off x="666750" y="6520363"/>
            <a:ext cx="10858500" cy="0"/>
            <a:chOff x="666750" y="6520363"/>
            <a:chExt cx="10858500" cy="0"/>
          </a:xfrm>
        </p:grpSpPr>
        <p:cxnSp>
          <p:nvCxnSpPr>
            <p:cNvPr id="15" name="直接连接符 14"/>
            <p:cNvCxnSpPr/>
            <p:nvPr userDrawn="1"/>
          </p:nvCxnSpPr>
          <p:spPr>
            <a:xfrm flipH="1">
              <a:off x="7049084" y="6520363"/>
              <a:ext cx="4476166" cy="0"/>
            </a:xfrm>
            <a:prstGeom prst="line">
              <a:avLst/>
            </a:prstGeom>
            <a:ln w="254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 userDrawn="1"/>
          </p:nvCxnSpPr>
          <p:spPr>
            <a:xfrm flipH="1">
              <a:off x="666750" y="6520363"/>
              <a:ext cx="4476166" cy="0"/>
            </a:xfrm>
            <a:prstGeom prst="line">
              <a:avLst/>
            </a:prstGeom>
            <a:ln w="254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95817" y="191044"/>
            <a:ext cx="1953154" cy="61640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内容占位符 2"/>
          <p:cNvSpPr>
            <a:spLocks noGrp="1"/>
          </p:cNvSpPr>
          <p:nvPr>
            <p:ph sz="quarter" idx="13"/>
          </p:nvPr>
        </p:nvSpPr>
        <p:spPr>
          <a:xfrm>
            <a:off x="3987505" y="5730242"/>
            <a:ext cx="3923118" cy="370501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 b="1">
                <a:solidFill>
                  <a:schemeClr val="tx2"/>
                </a:solidFill>
                <a:latin typeface="+mj-ea"/>
                <a:ea typeface="+mj-ea"/>
              </a:defRPr>
            </a:lvl1pPr>
            <a:lvl2pPr marL="457200" indent="0">
              <a:buFontTx/>
              <a:buNone/>
              <a:defRPr sz="2400" b="1">
                <a:solidFill>
                  <a:schemeClr val="tx1"/>
                </a:solidFill>
                <a:latin typeface="+mj-ea"/>
                <a:ea typeface="+mj-ea"/>
              </a:defRPr>
            </a:lvl2pPr>
            <a:lvl3pPr marL="914400" indent="0">
              <a:buFontTx/>
              <a:buNone/>
              <a:defRPr sz="2400" b="1">
                <a:solidFill>
                  <a:schemeClr val="tx1"/>
                </a:solidFill>
                <a:latin typeface="+mj-ea"/>
                <a:ea typeface="+mj-ea"/>
              </a:defRPr>
            </a:lvl3pPr>
            <a:lvl4pPr marL="1371600" indent="0">
              <a:buFontTx/>
              <a:buNone/>
              <a:defRPr sz="2400" b="1">
                <a:solidFill>
                  <a:schemeClr val="tx1"/>
                </a:solidFill>
                <a:latin typeface="+mj-ea"/>
                <a:ea typeface="+mj-ea"/>
              </a:defRPr>
            </a:lvl4pPr>
            <a:lvl5pPr marL="1828800" indent="0">
              <a:buFontTx/>
              <a:buNone/>
              <a:defRPr sz="2400" b="1">
                <a:solidFill>
                  <a:schemeClr val="tx1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2" name="内容占位符 2"/>
          <p:cNvSpPr>
            <a:spLocks noGrp="1"/>
          </p:cNvSpPr>
          <p:nvPr>
            <p:ph sz="quarter" idx="14" hasCustomPrompt="1"/>
          </p:nvPr>
        </p:nvSpPr>
        <p:spPr>
          <a:xfrm>
            <a:off x="5676088" y="4702428"/>
            <a:ext cx="839824" cy="370501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 b="1">
                <a:solidFill>
                  <a:schemeClr val="tx2"/>
                </a:solidFill>
                <a:latin typeface="+mj-ea"/>
                <a:ea typeface="+mj-ea"/>
              </a:defRPr>
            </a:lvl1pPr>
            <a:lvl2pPr marL="457200" indent="0">
              <a:buFontTx/>
              <a:buNone/>
              <a:defRPr sz="2400" b="1">
                <a:solidFill>
                  <a:schemeClr val="tx1"/>
                </a:solidFill>
                <a:latin typeface="+mj-ea"/>
                <a:ea typeface="+mj-ea"/>
              </a:defRPr>
            </a:lvl2pPr>
            <a:lvl3pPr marL="914400" indent="0">
              <a:buFontTx/>
              <a:buNone/>
              <a:defRPr sz="2400" b="1">
                <a:solidFill>
                  <a:schemeClr val="tx1"/>
                </a:solidFill>
                <a:latin typeface="+mj-ea"/>
                <a:ea typeface="+mj-ea"/>
              </a:defRPr>
            </a:lvl3pPr>
            <a:lvl4pPr marL="1371600" indent="0">
              <a:buFontTx/>
              <a:buNone/>
              <a:defRPr sz="2400" b="1">
                <a:solidFill>
                  <a:schemeClr val="tx1"/>
                </a:solidFill>
                <a:latin typeface="+mj-ea"/>
                <a:ea typeface="+mj-ea"/>
              </a:defRPr>
            </a:lvl4pPr>
            <a:lvl5pPr marL="1828800" indent="0">
              <a:buFontTx/>
              <a:buNone/>
              <a:defRPr sz="2400" b="1">
                <a:solidFill>
                  <a:schemeClr val="tx1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lang="zh-CN" altLang="en-US" dirty="0"/>
              <a:t>数字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pattFill prst="dot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alphaModFix amt="4000"/>
          </a:blip>
          <a:stretch>
            <a:fillRect/>
          </a:stretch>
        </p:blipFill>
        <p:spPr>
          <a:xfrm>
            <a:off x="6333672" y="-308113"/>
            <a:ext cx="7166113" cy="716611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3544357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-1" y="0"/>
            <a:ext cx="12191999" cy="3544357"/>
          </a:xfrm>
          <a:prstGeom prst="rect">
            <a:avLst/>
          </a:prstGeom>
          <a:solidFill>
            <a:srgbClr val="0064B8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e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Relationship Id="rId4" Type="http://schemas.openxmlformats.org/officeDocument/2006/relationships/chart" Target="../charts/char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jp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5084" y="0"/>
            <a:ext cx="12207084" cy="3260912"/>
          </a:xfrm>
          <a:prstGeom prst="rect">
            <a:avLst/>
          </a:prstGeom>
        </p:spPr>
      </p:pic>
      <p:sp>
        <p:nvSpPr>
          <p:cNvPr id="36" name="Rectangle 35"/>
          <p:cNvSpPr/>
          <p:nvPr/>
        </p:nvSpPr>
        <p:spPr>
          <a:xfrm>
            <a:off x="-15084" y="0"/>
            <a:ext cx="12207085" cy="3270852"/>
          </a:xfrm>
          <a:prstGeom prst="rect">
            <a:avLst/>
          </a:prstGeom>
          <a:solidFill>
            <a:srgbClr val="0064B8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Rounded Rectangle 40"/>
          <p:cNvSpPr/>
          <p:nvPr/>
        </p:nvSpPr>
        <p:spPr>
          <a:xfrm>
            <a:off x="2808514" y="185905"/>
            <a:ext cx="6901543" cy="65229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4">
            <a:alphaModFix amt="4000"/>
          </a:blip>
          <a:stretch>
            <a:fillRect/>
          </a:stretch>
        </p:blipFill>
        <p:spPr>
          <a:xfrm>
            <a:off x="6333672" y="-308113"/>
            <a:ext cx="7166113" cy="7166113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-88879" y="1726714"/>
            <a:ext cx="12207085" cy="1200329"/>
          </a:xfrm>
          <a:prstGeom prst="rect">
            <a:avLst/>
          </a:prstGeom>
          <a:effectLst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7200" b="1" spc="300" dirty="0">
                <a:ln w="11430"/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Hadoop</a:t>
            </a:r>
            <a:r>
              <a:rPr lang="zh-CN" altLang="en-US" sz="7200" b="1" spc="300" dirty="0">
                <a:ln w="11430"/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</a:t>
            </a:r>
            <a:r>
              <a:rPr lang="en-US" altLang="zh-CN" sz="7200" b="1" spc="300" dirty="0">
                <a:ln w="11430"/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Spark</a:t>
            </a:r>
            <a:r>
              <a:rPr lang="zh-CN" altLang="en-US" sz="7200" b="1" spc="300" dirty="0">
                <a:ln w="11430"/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简介</a:t>
            </a:r>
            <a:endParaRPr lang="en-US" altLang="zh-CN" sz="7200" b="1" spc="300" dirty="0">
              <a:ln w="11430"/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TextBox 2"/>
          <p:cNvSpPr txBox="1"/>
          <p:nvPr/>
        </p:nvSpPr>
        <p:spPr>
          <a:xfrm>
            <a:off x="10742406" y="1833701"/>
            <a:ext cx="430887" cy="119634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600" b="1" dirty="0">
                <a:solidFill>
                  <a:schemeClr val="bg1"/>
                </a:solidFill>
              </a:rPr>
              <a:t>BIG DATA</a:t>
            </a:r>
            <a:endParaRPr lang="zh-CN" altLang="en-US" sz="1600" b="1" dirty="0">
              <a:solidFill>
                <a:schemeClr val="bg1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160740" y="3614547"/>
            <a:ext cx="5297315" cy="4664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solidFill>
                <a:prstClr val="white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887272" y="3614547"/>
            <a:ext cx="273468" cy="417190"/>
          </a:xfrm>
          <a:prstGeom prst="rect">
            <a:avLst/>
          </a:prstGeom>
          <a:solidFill>
            <a:srgbClr val="3D89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4" name="TextBox 6"/>
          <p:cNvSpPr txBox="1"/>
          <p:nvPr/>
        </p:nvSpPr>
        <p:spPr>
          <a:xfrm>
            <a:off x="4308347" y="3648638"/>
            <a:ext cx="4915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冯永　　 主讲　　　　    黄旺辉      助教</a:t>
            </a:r>
          </a:p>
        </p:txBody>
      </p:sp>
      <p:sp>
        <p:nvSpPr>
          <p:cNvPr id="15" name="Freeform 25"/>
          <p:cNvSpPr>
            <a:spLocks noEditPoints="1"/>
          </p:cNvSpPr>
          <p:nvPr/>
        </p:nvSpPr>
        <p:spPr bwMode="auto">
          <a:xfrm>
            <a:off x="4998799" y="3762845"/>
            <a:ext cx="130969" cy="119856"/>
          </a:xfrm>
          <a:custGeom>
            <a:avLst/>
            <a:gdLst>
              <a:gd name="T0" fmla="*/ 35 w 70"/>
              <a:gd name="T1" fmla="*/ 0 h 64"/>
              <a:gd name="T2" fmla="*/ 12 w 70"/>
              <a:gd name="T3" fmla="*/ 10 h 64"/>
              <a:gd name="T4" fmla="*/ 12 w 70"/>
              <a:gd name="T5" fmla="*/ 55 h 64"/>
              <a:gd name="T6" fmla="*/ 35 w 70"/>
              <a:gd name="T7" fmla="*/ 64 h 64"/>
              <a:gd name="T8" fmla="*/ 57 w 70"/>
              <a:gd name="T9" fmla="*/ 55 h 64"/>
              <a:gd name="T10" fmla="*/ 57 w 70"/>
              <a:gd name="T11" fmla="*/ 10 h 64"/>
              <a:gd name="T12" fmla="*/ 35 w 70"/>
              <a:gd name="T13" fmla="*/ 0 h 64"/>
              <a:gd name="T14" fmla="*/ 54 w 70"/>
              <a:gd name="T15" fmla="*/ 52 h 64"/>
              <a:gd name="T16" fmla="*/ 35 w 70"/>
              <a:gd name="T17" fmla="*/ 60 h 64"/>
              <a:gd name="T18" fmla="*/ 15 w 70"/>
              <a:gd name="T19" fmla="*/ 52 h 64"/>
              <a:gd name="T20" fmla="*/ 7 w 70"/>
              <a:gd name="T21" fmla="*/ 32 h 64"/>
              <a:gd name="T22" fmla="*/ 15 w 70"/>
              <a:gd name="T23" fmla="*/ 13 h 64"/>
              <a:gd name="T24" fmla="*/ 35 w 70"/>
              <a:gd name="T25" fmla="*/ 5 h 64"/>
              <a:gd name="T26" fmla="*/ 54 w 70"/>
              <a:gd name="T27" fmla="*/ 13 h 64"/>
              <a:gd name="T28" fmla="*/ 62 w 70"/>
              <a:gd name="T29" fmla="*/ 32 h 64"/>
              <a:gd name="T30" fmla="*/ 54 w 70"/>
              <a:gd name="T31" fmla="*/ 52 h 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70" h="64">
                <a:moveTo>
                  <a:pt x="35" y="0"/>
                </a:moveTo>
                <a:cubicBezTo>
                  <a:pt x="26" y="0"/>
                  <a:pt x="18" y="4"/>
                  <a:pt x="12" y="10"/>
                </a:cubicBezTo>
                <a:cubicBezTo>
                  <a:pt x="0" y="22"/>
                  <a:pt x="0" y="42"/>
                  <a:pt x="12" y="55"/>
                </a:cubicBezTo>
                <a:cubicBezTo>
                  <a:pt x="18" y="61"/>
                  <a:pt x="26" y="64"/>
                  <a:pt x="35" y="64"/>
                </a:cubicBezTo>
                <a:cubicBezTo>
                  <a:pt x="43" y="64"/>
                  <a:pt x="51" y="61"/>
                  <a:pt x="57" y="55"/>
                </a:cubicBezTo>
                <a:cubicBezTo>
                  <a:pt x="70" y="42"/>
                  <a:pt x="70" y="22"/>
                  <a:pt x="57" y="10"/>
                </a:cubicBezTo>
                <a:cubicBezTo>
                  <a:pt x="51" y="4"/>
                  <a:pt x="43" y="0"/>
                  <a:pt x="35" y="0"/>
                </a:cubicBezTo>
                <a:close/>
                <a:moveTo>
                  <a:pt x="54" y="52"/>
                </a:moveTo>
                <a:cubicBezTo>
                  <a:pt x="49" y="57"/>
                  <a:pt x="42" y="60"/>
                  <a:pt x="35" y="60"/>
                </a:cubicBezTo>
                <a:cubicBezTo>
                  <a:pt x="27" y="60"/>
                  <a:pt x="21" y="57"/>
                  <a:pt x="15" y="52"/>
                </a:cubicBezTo>
                <a:cubicBezTo>
                  <a:pt x="10" y="46"/>
                  <a:pt x="7" y="40"/>
                  <a:pt x="7" y="32"/>
                </a:cubicBezTo>
                <a:cubicBezTo>
                  <a:pt x="7" y="25"/>
                  <a:pt x="10" y="18"/>
                  <a:pt x="15" y="13"/>
                </a:cubicBezTo>
                <a:cubicBezTo>
                  <a:pt x="21" y="8"/>
                  <a:pt x="27" y="5"/>
                  <a:pt x="35" y="5"/>
                </a:cubicBezTo>
                <a:cubicBezTo>
                  <a:pt x="42" y="5"/>
                  <a:pt x="49" y="8"/>
                  <a:pt x="54" y="13"/>
                </a:cubicBezTo>
                <a:cubicBezTo>
                  <a:pt x="59" y="18"/>
                  <a:pt x="62" y="25"/>
                  <a:pt x="62" y="32"/>
                </a:cubicBezTo>
                <a:cubicBezTo>
                  <a:pt x="62" y="40"/>
                  <a:pt x="59" y="46"/>
                  <a:pt x="54" y="52"/>
                </a:cubicBez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6" name="Freeform 25"/>
          <p:cNvSpPr>
            <a:spLocks noEditPoints="1"/>
          </p:cNvSpPr>
          <p:nvPr/>
        </p:nvSpPr>
        <p:spPr bwMode="auto">
          <a:xfrm>
            <a:off x="7420217" y="3757987"/>
            <a:ext cx="130969" cy="119856"/>
          </a:xfrm>
          <a:custGeom>
            <a:avLst/>
            <a:gdLst>
              <a:gd name="T0" fmla="*/ 35 w 70"/>
              <a:gd name="T1" fmla="*/ 0 h 64"/>
              <a:gd name="T2" fmla="*/ 12 w 70"/>
              <a:gd name="T3" fmla="*/ 10 h 64"/>
              <a:gd name="T4" fmla="*/ 12 w 70"/>
              <a:gd name="T5" fmla="*/ 55 h 64"/>
              <a:gd name="T6" fmla="*/ 35 w 70"/>
              <a:gd name="T7" fmla="*/ 64 h 64"/>
              <a:gd name="T8" fmla="*/ 57 w 70"/>
              <a:gd name="T9" fmla="*/ 55 h 64"/>
              <a:gd name="T10" fmla="*/ 57 w 70"/>
              <a:gd name="T11" fmla="*/ 10 h 64"/>
              <a:gd name="T12" fmla="*/ 35 w 70"/>
              <a:gd name="T13" fmla="*/ 0 h 64"/>
              <a:gd name="T14" fmla="*/ 54 w 70"/>
              <a:gd name="T15" fmla="*/ 52 h 64"/>
              <a:gd name="T16" fmla="*/ 35 w 70"/>
              <a:gd name="T17" fmla="*/ 60 h 64"/>
              <a:gd name="T18" fmla="*/ 15 w 70"/>
              <a:gd name="T19" fmla="*/ 52 h 64"/>
              <a:gd name="T20" fmla="*/ 7 w 70"/>
              <a:gd name="T21" fmla="*/ 32 h 64"/>
              <a:gd name="T22" fmla="*/ 15 w 70"/>
              <a:gd name="T23" fmla="*/ 13 h 64"/>
              <a:gd name="T24" fmla="*/ 35 w 70"/>
              <a:gd name="T25" fmla="*/ 5 h 64"/>
              <a:gd name="T26" fmla="*/ 54 w 70"/>
              <a:gd name="T27" fmla="*/ 13 h 64"/>
              <a:gd name="T28" fmla="*/ 62 w 70"/>
              <a:gd name="T29" fmla="*/ 32 h 64"/>
              <a:gd name="T30" fmla="*/ 54 w 70"/>
              <a:gd name="T31" fmla="*/ 52 h 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70" h="64">
                <a:moveTo>
                  <a:pt x="35" y="0"/>
                </a:moveTo>
                <a:cubicBezTo>
                  <a:pt x="26" y="0"/>
                  <a:pt x="18" y="4"/>
                  <a:pt x="12" y="10"/>
                </a:cubicBezTo>
                <a:cubicBezTo>
                  <a:pt x="0" y="22"/>
                  <a:pt x="0" y="42"/>
                  <a:pt x="12" y="55"/>
                </a:cubicBezTo>
                <a:cubicBezTo>
                  <a:pt x="18" y="61"/>
                  <a:pt x="26" y="64"/>
                  <a:pt x="35" y="64"/>
                </a:cubicBezTo>
                <a:cubicBezTo>
                  <a:pt x="43" y="64"/>
                  <a:pt x="51" y="61"/>
                  <a:pt x="57" y="55"/>
                </a:cubicBezTo>
                <a:cubicBezTo>
                  <a:pt x="70" y="42"/>
                  <a:pt x="70" y="22"/>
                  <a:pt x="57" y="10"/>
                </a:cubicBezTo>
                <a:cubicBezTo>
                  <a:pt x="51" y="4"/>
                  <a:pt x="43" y="0"/>
                  <a:pt x="35" y="0"/>
                </a:cubicBezTo>
                <a:close/>
                <a:moveTo>
                  <a:pt x="54" y="52"/>
                </a:moveTo>
                <a:cubicBezTo>
                  <a:pt x="49" y="57"/>
                  <a:pt x="42" y="60"/>
                  <a:pt x="35" y="60"/>
                </a:cubicBezTo>
                <a:cubicBezTo>
                  <a:pt x="27" y="60"/>
                  <a:pt x="21" y="57"/>
                  <a:pt x="15" y="52"/>
                </a:cubicBezTo>
                <a:cubicBezTo>
                  <a:pt x="10" y="46"/>
                  <a:pt x="7" y="40"/>
                  <a:pt x="7" y="32"/>
                </a:cubicBezTo>
                <a:cubicBezTo>
                  <a:pt x="7" y="25"/>
                  <a:pt x="10" y="18"/>
                  <a:pt x="15" y="13"/>
                </a:cubicBezTo>
                <a:cubicBezTo>
                  <a:pt x="21" y="8"/>
                  <a:pt x="27" y="5"/>
                  <a:pt x="35" y="5"/>
                </a:cubicBezTo>
                <a:cubicBezTo>
                  <a:pt x="42" y="5"/>
                  <a:pt x="49" y="8"/>
                  <a:pt x="54" y="13"/>
                </a:cubicBezTo>
                <a:cubicBezTo>
                  <a:pt x="59" y="18"/>
                  <a:pt x="62" y="25"/>
                  <a:pt x="62" y="32"/>
                </a:cubicBezTo>
                <a:cubicBezTo>
                  <a:pt x="62" y="40"/>
                  <a:pt x="59" y="46"/>
                  <a:pt x="54" y="52"/>
                </a:cubicBez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5680">
        <p:fade/>
      </p:transition>
    </mc:Choice>
    <mc:Fallback xmlns="">
      <p:transition spd="med" advTm="1568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矩形 53"/>
          <p:cNvSpPr/>
          <p:nvPr/>
        </p:nvSpPr>
        <p:spPr>
          <a:xfrm>
            <a:off x="5036491" y="5268282"/>
            <a:ext cx="4806168" cy="7583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5014369" y="723485"/>
            <a:ext cx="4806168" cy="75837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69" name="Picture 168"/>
          <p:cNvPicPr>
            <a:picLocks noChangeAspect="1"/>
          </p:cNvPicPr>
          <p:nvPr/>
        </p:nvPicPr>
        <p:blipFill>
          <a:blip r:embed="rId3">
            <a:alphaModFix amt="4000"/>
          </a:blip>
          <a:stretch>
            <a:fillRect/>
          </a:stretch>
        </p:blipFill>
        <p:spPr>
          <a:xfrm>
            <a:off x="5760950" y="-140805"/>
            <a:ext cx="7166113" cy="7166113"/>
          </a:xfrm>
          <a:prstGeom prst="rect">
            <a:avLst/>
          </a:prstGeom>
        </p:spPr>
      </p:pic>
      <p:pic>
        <p:nvPicPr>
          <p:cNvPr id="136" name="Picture 13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-1152997" y="1166249"/>
            <a:ext cx="6858000" cy="4552006"/>
          </a:xfrm>
          <a:prstGeom prst="rect">
            <a:avLst/>
          </a:prstGeom>
        </p:spPr>
      </p:pic>
      <p:sp>
        <p:nvSpPr>
          <p:cNvPr id="137" name="Rectangle 136"/>
          <p:cNvSpPr/>
          <p:nvPr/>
        </p:nvSpPr>
        <p:spPr>
          <a:xfrm>
            <a:off x="0" y="0"/>
            <a:ext cx="4552006" cy="6858000"/>
          </a:xfrm>
          <a:prstGeom prst="rect">
            <a:avLst/>
          </a:prstGeom>
          <a:solidFill>
            <a:srgbClr val="0064B8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矩形 78"/>
          <p:cNvSpPr/>
          <p:nvPr/>
        </p:nvSpPr>
        <p:spPr>
          <a:xfrm>
            <a:off x="5129011" y="1087011"/>
            <a:ext cx="602729" cy="22084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>
              <a:solidFill>
                <a:srgbClr val="0064B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38" name="组合 37"/>
          <p:cNvGrpSpPr/>
          <p:nvPr/>
        </p:nvGrpSpPr>
        <p:grpSpPr>
          <a:xfrm>
            <a:off x="4979583" y="723484"/>
            <a:ext cx="4674974" cy="755980"/>
            <a:chOff x="4951741" y="2055020"/>
            <a:chExt cx="2896302" cy="799006"/>
          </a:xfrm>
        </p:grpSpPr>
        <p:sp>
          <p:nvSpPr>
            <p:cNvPr id="38" name="文本框 21"/>
            <p:cNvSpPr txBox="1"/>
            <p:nvPr/>
          </p:nvSpPr>
          <p:spPr>
            <a:xfrm>
              <a:off x="4951741" y="2158184"/>
              <a:ext cx="587123" cy="55399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 anchor="ctr" anchorCtr="0">
              <a:spAutoFit/>
            </a:bodyPr>
            <a:lstStyle/>
            <a:p>
              <a:pPr algn="ctr"/>
              <a:r>
                <a:rPr lang="en-US" altLang="zh-CN" sz="3600" dirty="0">
                  <a:solidFill>
                    <a:srgbClr val="0064B8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01</a:t>
              </a:r>
              <a:endParaRPr lang="zh-CN" altLang="en-US" sz="3600" dirty="0">
                <a:solidFill>
                  <a:srgbClr val="0064B8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140" name="组合 35"/>
            <p:cNvGrpSpPr/>
            <p:nvPr/>
          </p:nvGrpSpPr>
          <p:grpSpPr>
            <a:xfrm>
              <a:off x="5485480" y="2055020"/>
              <a:ext cx="2362563" cy="799006"/>
              <a:chOff x="5609305" y="2026445"/>
              <a:chExt cx="2362563" cy="799006"/>
            </a:xfrm>
          </p:grpSpPr>
          <p:sp>
            <p:nvSpPr>
              <p:cNvPr id="141" name="文本框 30"/>
              <p:cNvSpPr txBox="1"/>
              <p:nvPr/>
            </p:nvSpPr>
            <p:spPr>
              <a:xfrm>
                <a:off x="5609305" y="2026445"/>
                <a:ext cx="2362563" cy="4879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b="1" spc="50" dirty="0">
                    <a:solidFill>
                      <a:srgbClr val="0064B8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Hadoop</a:t>
                </a:r>
                <a:r>
                  <a:rPr lang="zh-CN" altLang="en-US" sz="2400" b="1" spc="50" dirty="0">
                    <a:solidFill>
                      <a:srgbClr val="0064B8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概述</a:t>
                </a:r>
              </a:p>
            </p:txBody>
          </p:sp>
          <p:sp>
            <p:nvSpPr>
              <p:cNvPr id="142" name="文本框 32"/>
              <p:cNvSpPr txBox="1"/>
              <p:nvPr/>
            </p:nvSpPr>
            <p:spPr>
              <a:xfrm>
                <a:off x="5618875" y="2467628"/>
                <a:ext cx="1408434" cy="3578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spc="100" dirty="0">
                    <a:solidFill>
                      <a:srgbClr val="0064B8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Overview of Hadoop</a:t>
                </a:r>
                <a:endParaRPr lang="zh-CN" altLang="en-US" sz="1600" spc="100" dirty="0">
                  <a:solidFill>
                    <a:srgbClr val="0064B8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167" name="文本框 6"/>
          <p:cNvSpPr txBox="1"/>
          <p:nvPr/>
        </p:nvSpPr>
        <p:spPr>
          <a:xfrm>
            <a:off x="1372933" y="3767264"/>
            <a:ext cx="16498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spc="50" dirty="0">
                <a:solidFill>
                  <a:schemeClr val="bg1"/>
                </a:solidFill>
                <a:latin typeface="+mj-ea"/>
                <a:ea typeface="+mj-ea"/>
              </a:rPr>
              <a:t>CONTENTS</a:t>
            </a:r>
            <a:endParaRPr lang="zh-CN" altLang="en-US" sz="2000" spc="5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55" name="矩形 78"/>
          <p:cNvSpPr/>
          <p:nvPr/>
        </p:nvSpPr>
        <p:spPr>
          <a:xfrm>
            <a:off x="5174183" y="5631808"/>
            <a:ext cx="602729" cy="22084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>
              <a:solidFill>
                <a:srgbClr val="0064B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6" name="组合 37"/>
          <p:cNvGrpSpPr/>
          <p:nvPr/>
        </p:nvGrpSpPr>
        <p:grpSpPr>
          <a:xfrm>
            <a:off x="5001705" y="5263459"/>
            <a:ext cx="4693042" cy="781710"/>
            <a:chOff x="4931740" y="2099038"/>
            <a:chExt cx="2907496" cy="826201"/>
          </a:xfrm>
        </p:grpSpPr>
        <p:sp>
          <p:nvSpPr>
            <p:cNvPr id="57" name="文本框 21"/>
            <p:cNvSpPr txBox="1"/>
            <p:nvPr/>
          </p:nvSpPr>
          <p:spPr>
            <a:xfrm>
              <a:off x="4931740" y="2157956"/>
              <a:ext cx="587123" cy="58552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 anchor="ctr" anchorCtr="0">
              <a:spAutoFit/>
            </a:bodyPr>
            <a:lstStyle/>
            <a:p>
              <a:pPr algn="ctr"/>
              <a:r>
                <a:rPr lang="en-US" altLang="zh-CN" sz="3600" dirty="0">
                  <a:solidFill>
                    <a:srgbClr val="0064B8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04</a:t>
              </a:r>
              <a:endParaRPr lang="zh-CN" altLang="en-US" sz="3600" dirty="0">
                <a:solidFill>
                  <a:srgbClr val="0064B8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58" name="组合 35"/>
            <p:cNvGrpSpPr/>
            <p:nvPr/>
          </p:nvGrpSpPr>
          <p:grpSpPr>
            <a:xfrm>
              <a:off x="5476673" y="2099038"/>
              <a:ext cx="2362563" cy="826201"/>
              <a:chOff x="5600498" y="2070463"/>
              <a:chExt cx="2362563" cy="826201"/>
            </a:xfrm>
          </p:grpSpPr>
          <p:sp>
            <p:nvSpPr>
              <p:cNvPr id="59" name="文本框 30"/>
              <p:cNvSpPr txBox="1"/>
              <p:nvPr/>
            </p:nvSpPr>
            <p:spPr>
              <a:xfrm>
                <a:off x="5600498" y="2070463"/>
                <a:ext cx="2362563" cy="4879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b="1" spc="50" dirty="0">
                    <a:solidFill>
                      <a:srgbClr val="0064B8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Spark</a:t>
                </a:r>
                <a:r>
                  <a:rPr lang="zh-CN" altLang="en-US" sz="2400" b="1" spc="50" dirty="0">
                    <a:solidFill>
                      <a:srgbClr val="0064B8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概述</a:t>
                </a:r>
              </a:p>
            </p:txBody>
          </p:sp>
          <p:sp>
            <p:nvSpPr>
              <p:cNvPr id="60" name="文本框 32"/>
              <p:cNvSpPr txBox="1"/>
              <p:nvPr/>
            </p:nvSpPr>
            <p:spPr>
              <a:xfrm>
                <a:off x="5606856" y="2538841"/>
                <a:ext cx="1288267" cy="3578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spc="100" dirty="0">
                    <a:solidFill>
                      <a:srgbClr val="0064B8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Overview of Spark</a:t>
                </a:r>
                <a:endParaRPr lang="zh-CN" altLang="en-US" sz="1600" spc="100" dirty="0">
                  <a:solidFill>
                    <a:srgbClr val="0064B8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36" name="文本框 7"/>
          <p:cNvSpPr txBox="1"/>
          <p:nvPr/>
        </p:nvSpPr>
        <p:spPr>
          <a:xfrm>
            <a:off x="68584" y="2311946"/>
            <a:ext cx="44148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3200" b="1" spc="50" dirty="0">
                <a:solidFill>
                  <a:schemeClr val="bg1"/>
                </a:solidFill>
                <a:latin typeface="+mj-ea"/>
                <a:ea typeface="+mj-ea"/>
              </a:rPr>
              <a:t>Hadoop</a:t>
            </a:r>
            <a:r>
              <a:rPr lang="zh-CN" altLang="en-US" sz="3200" b="1" spc="50" dirty="0">
                <a:solidFill>
                  <a:schemeClr val="bg1"/>
                </a:solidFill>
                <a:latin typeface="+mj-ea"/>
                <a:ea typeface="+mj-ea"/>
              </a:rPr>
              <a:t>与</a:t>
            </a:r>
            <a:r>
              <a:rPr lang="en-US" altLang="zh-CN" sz="3200" b="1" spc="50" dirty="0">
                <a:solidFill>
                  <a:schemeClr val="bg1"/>
                </a:solidFill>
                <a:latin typeface="+mj-ea"/>
                <a:ea typeface="+mj-ea"/>
              </a:rPr>
              <a:t>Spark</a:t>
            </a:r>
            <a:r>
              <a:rPr lang="zh-CN" altLang="en-US" sz="3200" b="1" spc="50" dirty="0">
                <a:solidFill>
                  <a:schemeClr val="bg1"/>
                </a:solidFill>
                <a:latin typeface="+mj-ea"/>
                <a:ea typeface="+mj-ea"/>
              </a:rPr>
              <a:t>简介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73213E56-9BF6-44C5-AD93-3A70551C5933}"/>
              </a:ext>
            </a:extLst>
          </p:cNvPr>
          <p:cNvSpPr/>
          <p:nvPr/>
        </p:nvSpPr>
        <p:spPr>
          <a:xfrm>
            <a:off x="5020529" y="3717913"/>
            <a:ext cx="4806168" cy="7583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5CDBA7F6-73EF-4637-A9CF-A216081839E5}"/>
              </a:ext>
            </a:extLst>
          </p:cNvPr>
          <p:cNvSpPr/>
          <p:nvPr/>
        </p:nvSpPr>
        <p:spPr>
          <a:xfrm>
            <a:off x="5020529" y="2250522"/>
            <a:ext cx="4806168" cy="758379"/>
          </a:xfrm>
          <a:prstGeom prst="rect">
            <a:avLst/>
          </a:prstGeom>
          <a:solidFill>
            <a:srgbClr val="E3F6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矩形 78">
            <a:extLst>
              <a:ext uri="{FF2B5EF4-FFF2-40B4-BE49-F238E27FC236}">
                <a16:creationId xmlns:a16="http://schemas.microsoft.com/office/drawing/2014/main" id="{BB30D269-2329-4E87-96A5-C3D4D19352F3}"/>
              </a:ext>
            </a:extLst>
          </p:cNvPr>
          <p:cNvSpPr/>
          <p:nvPr/>
        </p:nvSpPr>
        <p:spPr>
          <a:xfrm>
            <a:off x="5135171" y="2614048"/>
            <a:ext cx="602729" cy="22084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>
              <a:solidFill>
                <a:srgbClr val="0064B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4" name="组合 37">
            <a:extLst>
              <a:ext uri="{FF2B5EF4-FFF2-40B4-BE49-F238E27FC236}">
                <a16:creationId xmlns:a16="http://schemas.microsoft.com/office/drawing/2014/main" id="{8C899AE1-482E-4F20-A471-821B50541B8D}"/>
              </a:ext>
            </a:extLst>
          </p:cNvPr>
          <p:cNvGrpSpPr/>
          <p:nvPr/>
        </p:nvGrpSpPr>
        <p:grpSpPr>
          <a:xfrm>
            <a:off x="4985743" y="2250521"/>
            <a:ext cx="4674974" cy="755980"/>
            <a:chOff x="4951741" y="2055020"/>
            <a:chExt cx="2896302" cy="799006"/>
          </a:xfrm>
        </p:grpSpPr>
        <p:sp>
          <p:nvSpPr>
            <p:cNvPr id="25" name="文本框 21">
              <a:extLst>
                <a:ext uri="{FF2B5EF4-FFF2-40B4-BE49-F238E27FC236}">
                  <a16:creationId xmlns:a16="http://schemas.microsoft.com/office/drawing/2014/main" id="{775BAC05-BECB-4055-BF90-194B5A903E0F}"/>
                </a:ext>
              </a:extLst>
            </p:cNvPr>
            <p:cNvSpPr txBox="1"/>
            <p:nvPr/>
          </p:nvSpPr>
          <p:spPr>
            <a:xfrm>
              <a:off x="4951741" y="2142419"/>
              <a:ext cx="587123" cy="58552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 anchor="ctr" anchorCtr="0">
              <a:spAutoFit/>
            </a:bodyPr>
            <a:lstStyle/>
            <a:p>
              <a:pPr algn="ctr"/>
              <a:r>
                <a:rPr lang="en-US" altLang="zh-CN" sz="3600" dirty="0">
                  <a:solidFill>
                    <a:srgbClr val="0064B8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02</a:t>
              </a:r>
              <a:endParaRPr lang="zh-CN" altLang="en-US" sz="3600" dirty="0">
                <a:solidFill>
                  <a:srgbClr val="0064B8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26" name="组合 35">
              <a:extLst>
                <a:ext uri="{FF2B5EF4-FFF2-40B4-BE49-F238E27FC236}">
                  <a16:creationId xmlns:a16="http://schemas.microsoft.com/office/drawing/2014/main" id="{DAA9096C-DBAC-48A0-A302-36341B26C894}"/>
                </a:ext>
              </a:extLst>
            </p:cNvPr>
            <p:cNvGrpSpPr/>
            <p:nvPr/>
          </p:nvGrpSpPr>
          <p:grpSpPr>
            <a:xfrm>
              <a:off x="5485480" y="2055020"/>
              <a:ext cx="2362563" cy="799006"/>
              <a:chOff x="5609305" y="2026445"/>
              <a:chExt cx="2362563" cy="799006"/>
            </a:xfrm>
          </p:grpSpPr>
          <p:sp>
            <p:nvSpPr>
              <p:cNvPr id="27" name="文本框 30">
                <a:extLst>
                  <a:ext uri="{FF2B5EF4-FFF2-40B4-BE49-F238E27FC236}">
                    <a16:creationId xmlns:a16="http://schemas.microsoft.com/office/drawing/2014/main" id="{4DFFC5B6-1D9C-4618-9F2A-CD1004A51E5B}"/>
                  </a:ext>
                </a:extLst>
              </p:cNvPr>
              <p:cNvSpPr txBox="1"/>
              <p:nvPr/>
            </p:nvSpPr>
            <p:spPr>
              <a:xfrm>
                <a:off x="5609305" y="2026445"/>
                <a:ext cx="2362563" cy="4879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b="1" spc="50" dirty="0">
                    <a:solidFill>
                      <a:srgbClr val="0064B8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MapReduce</a:t>
                </a:r>
                <a:r>
                  <a:rPr lang="zh-CN" altLang="en-US" sz="2400" b="1" spc="50" dirty="0">
                    <a:solidFill>
                      <a:srgbClr val="0064B8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简介</a:t>
                </a:r>
              </a:p>
            </p:txBody>
          </p:sp>
          <p:sp>
            <p:nvSpPr>
              <p:cNvPr id="28" name="文本框 32">
                <a:extLst>
                  <a:ext uri="{FF2B5EF4-FFF2-40B4-BE49-F238E27FC236}">
                    <a16:creationId xmlns:a16="http://schemas.microsoft.com/office/drawing/2014/main" id="{8EB20BD4-7C02-4BE5-A2CB-3D98A2246553}"/>
                  </a:ext>
                </a:extLst>
              </p:cNvPr>
              <p:cNvSpPr txBox="1"/>
              <p:nvPr/>
            </p:nvSpPr>
            <p:spPr>
              <a:xfrm>
                <a:off x="5618875" y="2467628"/>
                <a:ext cx="1839446" cy="3578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spc="100" dirty="0">
                    <a:solidFill>
                      <a:srgbClr val="0064B8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Introduction of MapReduce</a:t>
                </a:r>
                <a:endParaRPr lang="zh-CN" altLang="en-US" sz="1600" spc="100" dirty="0">
                  <a:solidFill>
                    <a:srgbClr val="0064B8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29" name="矩形 78">
            <a:extLst>
              <a:ext uri="{FF2B5EF4-FFF2-40B4-BE49-F238E27FC236}">
                <a16:creationId xmlns:a16="http://schemas.microsoft.com/office/drawing/2014/main" id="{3F591B8B-B2FA-4D92-80B4-1739BD5A4060}"/>
              </a:ext>
            </a:extLst>
          </p:cNvPr>
          <p:cNvSpPr/>
          <p:nvPr/>
        </p:nvSpPr>
        <p:spPr>
          <a:xfrm>
            <a:off x="5158221" y="4081439"/>
            <a:ext cx="602729" cy="22084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>
              <a:solidFill>
                <a:srgbClr val="0064B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0" name="组合 37">
            <a:extLst>
              <a:ext uri="{FF2B5EF4-FFF2-40B4-BE49-F238E27FC236}">
                <a16:creationId xmlns:a16="http://schemas.microsoft.com/office/drawing/2014/main" id="{098EB00A-7EED-4242-AAAF-E9CE0A4AA2E0}"/>
              </a:ext>
            </a:extLst>
          </p:cNvPr>
          <p:cNvGrpSpPr/>
          <p:nvPr/>
        </p:nvGrpSpPr>
        <p:grpSpPr>
          <a:xfrm>
            <a:off x="4985743" y="3713090"/>
            <a:ext cx="4693042" cy="781710"/>
            <a:chOff x="4931740" y="2099038"/>
            <a:chExt cx="2907496" cy="826201"/>
          </a:xfrm>
        </p:grpSpPr>
        <p:sp>
          <p:nvSpPr>
            <p:cNvPr id="31" name="文本框 21">
              <a:extLst>
                <a:ext uri="{FF2B5EF4-FFF2-40B4-BE49-F238E27FC236}">
                  <a16:creationId xmlns:a16="http://schemas.microsoft.com/office/drawing/2014/main" id="{41BCF95E-8A04-4C5A-800B-52D3E0F81BE5}"/>
                </a:ext>
              </a:extLst>
            </p:cNvPr>
            <p:cNvSpPr txBox="1"/>
            <p:nvPr/>
          </p:nvSpPr>
          <p:spPr>
            <a:xfrm>
              <a:off x="4931740" y="2157956"/>
              <a:ext cx="587123" cy="58552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 anchor="ctr" anchorCtr="0">
              <a:spAutoFit/>
            </a:bodyPr>
            <a:lstStyle/>
            <a:p>
              <a:pPr algn="ctr"/>
              <a:r>
                <a:rPr lang="en-US" altLang="zh-CN" sz="3600" dirty="0">
                  <a:solidFill>
                    <a:srgbClr val="0064B8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03</a:t>
              </a:r>
              <a:endParaRPr lang="zh-CN" altLang="en-US" sz="3600" dirty="0">
                <a:solidFill>
                  <a:srgbClr val="0064B8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32" name="组合 35">
              <a:extLst>
                <a:ext uri="{FF2B5EF4-FFF2-40B4-BE49-F238E27FC236}">
                  <a16:creationId xmlns:a16="http://schemas.microsoft.com/office/drawing/2014/main" id="{00594FDF-1639-412A-B562-A2A561F33D8D}"/>
                </a:ext>
              </a:extLst>
            </p:cNvPr>
            <p:cNvGrpSpPr/>
            <p:nvPr/>
          </p:nvGrpSpPr>
          <p:grpSpPr>
            <a:xfrm>
              <a:off x="5476673" y="2099038"/>
              <a:ext cx="2362563" cy="826201"/>
              <a:chOff x="5600498" y="2070463"/>
              <a:chExt cx="2362563" cy="826201"/>
            </a:xfrm>
          </p:grpSpPr>
          <p:sp>
            <p:nvSpPr>
              <p:cNvPr id="33" name="文本框 30">
                <a:extLst>
                  <a:ext uri="{FF2B5EF4-FFF2-40B4-BE49-F238E27FC236}">
                    <a16:creationId xmlns:a16="http://schemas.microsoft.com/office/drawing/2014/main" id="{A06C976D-C635-4132-A5C3-53CB3C69AC2D}"/>
                  </a:ext>
                </a:extLst>
              </p:cNvPr>
              <p:cNvSpPr txBox="1"/>
              <p:nvPr/>
            </p:nvSpPr>
            <p:spPr>
              <a:xfrm>
                <a:off x="5600498" y="2070463"/>
                <a:ext cx="2362563" cy="4879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b="1" spc="50" dirty="0">
                    <a:solidFill>
                      <a:srgbClr val="0064B8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HDFS</a:t>
                </a:r>
                <a:r>
                  <a:rPr lang="zh-CN" altLang="en-US" sz="2400" b="1" spc="50" dirty="0">
                    <a:solidFill>
                      <a:srgbClr val="0064B8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简介</a:t>
                </a:r>
              </a:p>
            </p:txBody>
          </p:sp>
          <p:sp>
            <p:nvSpPr>
              <p:cNvPr id="34" name="文本框 32">
                <a:extLst>
                  <a:ext uri="{FF2B5EF4-FFF2-40B4-BE49-F238E27FC236}">
                    <a16:creationId xmlns:a16="http://schemas.microsoft.com/office/drawing/2014/main" id="{A6ED9C51-EFF4-4207-AF0F-A624DCB99FA1}"/>
                  </a:ext>
                </a:extLst>
              </p:cNvPr>
              <p:cNvSpPr txBox="1"/>
              <p:nvPr/>
            </p:nvSpPr>
            <p:spPr>
              <a:xfrm>
                <a:off x="5606856" y="2538841"/>
                <a:ext cx="1460076" cy="3578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spc="100" dirty="0">
                    <a:solidFill>
                      <a:srgbClr val="0064B8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Introduction of HDFS</a:t>
                </a:r>
                <a:endParaRPr lang="zh-CN" altLang="en-US" sz="1600" spc="100" dirty="0">
                  <a:solidFill>
                    <a:srgbClr val="0064B8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3362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623">
        <p:fade/>
      </p:transition>
    </mc:Choice>
    <mc:Fallback xmlns="">
      <p:transition spd="med" advTm="6623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 2 MapReduce</a:t>
            </a:r>
            <a:r>
              <a:rPr lang="zh-CN" altLang="en-US" dirty="0"/>
              <a:t>简介</a:t>
            </a:r>
          </a:p>
          <a:p>
            <a:endParaRPr lang="zh-CN" altLang="en-US" dirty="0"/>
          </a:p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CN" dirty="0"/>
              <a:t>2.1 </a:t>
            </a:r>
            <a:r>
              <a:rPr lang="zh-CN" altLang="en-US" dirty="0"/>
              <a:t>分布式并行编程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8D9D1FA9-FC62-44BD-843A-C8A2BDD23BBE}"/>
              </a:ext>
            </a:extLst>
          </p:cNvPr>
          <p:cNvSpPr/>
          <p:nvPr/>
        </p:nvSpPr>
        <p:spPr>
          <a:xfrm>
            <a:off x="1133002" y="1944097"/>
            <a:ext cx="9149134" cy="38283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400" dirty="0"/>
              <a:t>摩尔定律</a:t>
            </a:r>
            <a:endParaRPr lang="en-US" altLang="zh-CN" sz="2400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1600" dirty="0"/>
              <a:t>CPU</a:t>
            </a:r>
            <a:r>
              <a:rPr lang="zh-CN" altLang="en-US" sz="1600" dirty="0"/>
              <a:t>性能大约每隔</a:t>
            </a:r>
            <a:r>
              <a:rPr lang="en-US" altLang="zh-CN" sz="1600" dirty="0"/>
              <a:t>18</a:t>
            </a:r>
            <a:r>
              <a:rPr lang="zh-CN" altLang="en-US" sz="1600" dirty="0"/>
              <a:t>个月翻一番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1600" dirty="0"/>
              <a:t>从</a:t>
            </a:r>
            <a:r>
              <a:rPr lang="en-US" altLang="zh-CN" sz="1600" dirty="0"/>
              <a:t>2005</a:t>
            </a:r>
            <a:r>
              <a:rPr lang="zh-CN" altLang="en-US" sz="1600" dirty="0"/>
              <a:t>年开始摩尔定律逐渐失效 ，需要处理的数据量快速增加，人们开始借助于分布式并行编程来提高程序性能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400" dirty="0"/>
              <a:t>分布式处理</a:t>
            </a:r>
            <a:endParaRPr lang="en-US" altLang="zh-CN" sz="2400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1600" dirty="0"/>
              <a:t>分布式程序运行在大规模计算机集群上，可以并行执行大规模数据处理任务，从而获得海量的计算能力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1600" dirty="0"/>
              <a:t>谷歌公司最先提出了分布式并行编程模型</a:t>
            </a:r>
            <a:r>
              <a:rPr lang="en-US" altLang="zh-CN" sz="1600" dirty="0"/>
              <a:t>MapReduce</a:t>
            </a:r>
            <a:r>
              <a:rPr lang="zh-CN" altLang="en-US" sz="1600" dirty="0"/>
              <a:t>，</a:t>
            </a:r>
            <a:r>
              <a:rPr lang="en-US" altLang="zh-CN" sz="1600" dirty="0"/>
              <a:t>Hadoop MapReduce</a:t>
            </a:r>
            <a:r>
              <a:rPr lang="zh-CN" altLang="en-US" sz="1600" dirty="0"/>
              <a:t>是它的开源实现，后者比前者使用门槛低很多</a:t>
            </a:r>
          </a:p>
        </p:txBody>
      </p:sp>
    </p:spTree>
    <p:extLst>
      <p:ext uri="{BB962C8B-B14F-4D97-AF65-F5344CB8AC3E}">
        <p14:creationId xmlns:p14="http://schemas.microsoft.com/office/powerpoint/2010/main" val="2495161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416"/>
    </mc:Choice>
    <mc:Fallback xmlns="">
      <p:transition spd="slow" advTm="24416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 2 MapReduce</a:t>
            </a:r>
            <a:r>
              <a:rPr lang="zh-CN" altLang="en-US" dirty="0"/>
              <a:t>简介</a:t>
            </a:r>
          </a:p>
          <a:p>
            <a:endParaRPr lang="zh-CN" altLang="en-US" dirty="0"/>
          </a:p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CN" dirty="0"/>
              <a:t>2.1 </a:t>
            </a:r>
            <a:r>
              <a:rPr lang="zh-CN" altLang="en-US" dirty="0"/>
              <a:t>分布式并行编程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70476C4-952C-4DD7-96F6-2BB8E1638E6F}"/>
              </a:ext>
            </a:extLst>
          </p:cNvPr>
          <p:cNvSpPr/>
          <p:nvPr/>
        </p:nvSpPr>
        <p:spPr>
          <a:xfrm>
            <a:off x="1458408" y="2044537"/>
            <a:ext cx="7588745" cy="40011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p"/>
            </a:pPr>
            <a:r>
              <a:rPr lang="zh-CN" altLang="en-US" sz="2000" dirty="0">
                <a:latin typeface="Arial" panose="020B0604020202020204" pitchFamily="34" charset="0"/>
              </a:rPr>
              <a:t>为什么需要</a:t>
            </a:r>
            <a:r>
              <a:rPr lang="en-US" altLang="zh-CN" sz="2000" dirty="0">
                <a:latin typeface="Arial" panose="020B0604020202020204" pitchFamily="34" charset="0"/>
              </a:rPr>
              <a:t>MapReduce</a:t>
            </a:r>
            <a:r>
              <a:rPr lang="zh-CN" altLang="en-US" sz="2000" dirty="0">
                <a:latin typeface="Arial" panose="020B0604020202020204" pitchFamily="34" charset="0"/>
              </a:rPr>
              <a:t>？</a:t>
            </a:r>
          </a:p>
        </p:txBody>
      </p:sp>
      <p:graphicFrame>
        <p:nvGraphicFramePr>
          <p:cNvPr id="7" name="表格 7">
            <a:extLst>
              <a:ext uri="{FF2B5EF4-FFF2-40B4-BE49-F238E27FC236}">
                <a16:creationId xmlns:a16="http://schemas.microsoft.com/office/drawing/2014/main" id="{A6060B10-66FC-44D7-986E-D14D57ED8C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1074917"/>
              </p:ext>
            </p:extLst>
          </p:nvPr>
        </p:nvGraphicFramePr>
        <p:xfrm>
          <a:off x="1719523" y="3255673"/>
          <a:ext cx="8752954" cy="2531411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897979">
                  <a:extLst>
                    <a:ext uri="{9D8B030D-6E8A-4147-A177-3AD203B41FA5}">
                      <a16:colId xmlns:a16="http://schemas.microsoft.com/office/drawing/2014/main" val="1902070558"/>
                    </a:ext>
                  </a:extLst>
                </a:gridCol>
                <a:gridCol w="2897979">
                  <a:extLst>
                    <a:ext uri="{9D8B030D-6E8A-4147-A177-3AD203B41FA5}">
                      <a16:colId xmlns:a16="http://schemas.microsoft.com/office/drawing/2014/main" val="2436529555"/>
                    </a:ext>
                  </a:extLst>
                </a:gridCol>
                <a:gridCol w="2956996">
                  <a:extLst>
                    <a:ext uri="{9D8B030D-6E8A-4147-A177-3AD203B41FA5}">
                      <a16:colId xmlns:a16="http://schemas.microsoft.com/office/drawing/2014/main" val="3439880709"/>
                    </a:ext>
                  </a:extLst>
                </a:gridCol>
              </a:tblGrid>
              <a:tr h="420781">
                <a:tc>
                  <a:txBody>
                    <a:bodyPr/>
                    <a:lstStyle/>
                    <a:p>
                      <a:endParaRPr lang="zh-CN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0" dirty="0"/>
                        <a:t>传统并行计算框架</a:t>
                      </a:r>
                      <a:endParaRPr lang="zh-CN" altLang="en-US" b="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/>
                        <a:t>MapReduce</a:t>
                      </a:r>
                      <a:endParaRPr lang="zh-CN" altLang="en-US" b="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6184726"/>
                  </a:ext>
                </a:extLst>
              </a:tr>
              <a:tr h="41171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/>
                        <a:t>集群架构</a:t>
                      </a:r>
                      <a:r>
                        <a:rPr lang="en-US" altLang="zh-CN" sz="1600" dirty="0"/>
                        <a:t>/</a:t>
                      </a:r>
                      <a:r>
                        <a:rPr lang="zh-CN" altLang="en-US" sz="1600" dirty="0"/>
                        <a:t>容错性</a:t>
                      </a:r>
                      <a:endParaRPr lang="zh-CN" altLang="en-US" sz="16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/>
                        <a:t>共享式，容错性差</a:t>
                      </a:r>
                      <a:endParaRPr lang="zh-CN" altLang="en-US" sz="14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/>
                        <a:t>非共享式，容错性好</a:t>
                      </a:r>
                      <a:endParaRPr lang="zh-CN" altLang="en-US" sz="14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7349597"/>
                  </a:ext>
                </a:extLst>
              </a:tr>
              <a:tr h="643598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/>
                        <a:t>硬件</a:t>
                      </a:r>
                      <a:r>
                        <a:rPr lang="en-US" altLang="zh-CN" sz="1600" dirty="0"/>
                        <a:t>/</a:t>
                      </a:r>
                      <a:r>
                        <a:rPr lang="zh-CN" altLang="en-US" sz="1600" dirty="0"/>
                        <a:t>价格</a:t>
                      </a:r>
                      <a:r>
                        <a:rPr lang="en-US" altLang="zh-CN" sz="1600" dirty="0"/>
                        <a:t>/</a:t>
                      </a:r>
                      <a:r>
                        <a:rPr lang="zh-CN" altLang="en-US" sz="1600" dirty="0"/>
                        <a:t>扩展性</a:t>
                      </a:r>
                      <a:endParaRPr lang="zh-CN" altLang="en-US" sz="16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/>
                        <a:t>刀片服务器，高速网，</a:t>
                      </a:r>
                      <a:r>
                        <a:rPr lang="en-US" altLang="zh-CN" sz="1400" dirty="0"/>
                        <a:t>SAN</a:t>
                      </a:r>
                      <a:r>
                        <a:rPr lang="zh-CN" altLang="en-US" sz="1400" dirty="0"/>
                        <a:t>，价格高，扩展性差</a:t>
                      </a:r>
                      <a:endParaRPr lang="zh-CN" altLang="en-US" sz="14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/>
                        <a:t>普通</a:t>
                      </a:r>
                      <a:r>
                        <a:rPr lang="en-US" altLang="zh-CN" sz="1400" dirty="0"/>
                        <a:t>PC</a:t>
                      </a:r>
                      <a:r>
                        <a:rPr lang="zh-CN" altLang="en-US" sz="1400" dirty="0"/>
                        <a:t>机，便宜，扩展好</a:t>
                      </a:r>
                      <a:endParaRPr lang="zh-CN" altLang="en-US" sz="14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2571885"/>
                  </a:ext>
                </a:extLst>
              </a:tr>
              <a:tr h="41171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/>
                        <a:t>编程</a:t>
                      </a:r>
                      <a:r>
                        <a:rPr lang="en-US" altLang="zh-CN" sz="1600" dirty="0"/>
                        <a:t>/</a:t>
                      </a:r>
                      <a:r>
                        <a:rPr lang="zh-CN" altLang="en-US" sz="1600" dirty="0"/>
                        <a:t>学习难度</a:t>
                      </a:r>
                      <a:endParaRPr lang="zh-CN" altLang="en-US" sz="16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What-how</a:t>
                      </a:r>
                      <a:r>
                        <a:rPr lang="zh-CN" altLang="en-US" sz="1400" dirty="0"/>
                        <a:t>，难</a:t>
                      </a:r>
                      <a:endParaRPr lang="zh-CN" altLang="en-US" sz="14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What</a:t>
                      </a:r>
                      <a:r>
                        <a:rPr lang="zh-CN" altLang="en-US" sz="1400" dirty="0"/>
                        <a:t>，简单</a:t>
                      </a:r>
                      <a:endParaRPr lang="zh-CN" altLang="en-US" sz="14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6259838"/>
                  </a:ext>
                </a:extLst>
              </a:tr>
              <a:tr h="643598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/>
                        <a:t>适用场景</a:t>
                      </a:r>
                      <a:endParaRPr lang="zh-CN" altLang="en-US" sz="16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/>
                        <a:t>实时，细粒度计算，计算密集型</a:t>
                      </a:r>
                      <a:endParaRPr lang="zh-CN" altLang="en-US" sz="14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/>
                        <a:t>批处理、非实时、数据密集型</a:t>
                      </a:r>
                      <a:endParaRPr lang="zh-CN" altLang="en-US" sz="14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5330159"/>
                  </a:ext>
                </a:extLst>
              </a:tr>
            </a:tbl>
          </a:graphicData>
        </a:graphic>
      </p:graphicFrame>
      <p:sp>
        <p:nvSpPr>
          <p:cNvPr id="9" name="文本框 8">
            <a:extLst>
              <a:ext uri="{FF2B5EF4-FFF2-40B4-BE49-F238E27FC236}">
                <a16:creationId xmlns:a16="http://schemas.microsoft.com/office/drawing/2014/main" id="{2D1B45BA-F852-468A-A242-00F22E313292}"/>
              </a:ext>
            </a:extLst>
          </p:cNvPr>
          <p:cNvSpPr txBox="1"/>
          <p:nvPr/>
        </p:nvSpPr>
        <p:spPr>
          <a:xfrm>
            <a:off x="4166649" y="2666648"/>
            <a:ext cx="3912122" cy="401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zh-CN" altLang="en-US" b="1" kern="0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表</a:t>
            </a:r>
            <a:r>
              <a:rPr lang="en-US" altLang="zh-CN" b="1" kern="0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1</a:t>
            </a:r>
            <a:r>
              <a:rPr lang="zh-CN" altLang="en-US" b="1" kern="0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：传统计算框架和</a:t>
            </a:r>
            <a:r>
              <a:rPr lang="en-US" altLang="zh-CN" b="1" kern="0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MapReduce</a:t>
            </a:r>
            <a:r>
              <a:rPr lang="zh-CN" altLang="en-US" b="1" kern="0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对比</a:t>
            </a:r>
          </a:p>
        </p:txBody>
      </p:sp>
    </p:spTree>
    <p:extLst>
      <p:ext uri="{BB962C8B-B14F-4D97-AF65-F5344CB8AC3E}">
        <p14:creationId xmlns:p14="http://schemas.microsoft.com/office/powerpoint/2010/main" val="3624669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416"/>
    </mc:Choice>
    <mc:Fallback xmlns="">
      <p:transition spd="slow" advTm="24416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 2 MapReduce</a:t>
            </a:r>
            <a:r>
              <a:rPr lang="zh-CN" altLang="en-US" dirty="0"/>
              <a:t>简介</a:t>
            </a:r>
          </a:p>
          <a:p>
            <a:endParaRPr lang="zh-CN" altLang="en-US" dirty="0"/>
          </a:p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CN" dirty="0"/>
              <a:t>2.1 </a:t>
            </a:r>
            <a:r>
              <a:rPr lang="zh-CN" altLang="en-US" dirty="0"/>
              <a:t>分布式并行编程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B6835F3-1411-445D-A207-58C9F2FB1B22}"/>
              </a:ext>
            </a:extLst>
          </p:cNvPr>
          <p:cNvSpPr/>
          <p:nvPr/>
        </p:nvSpPr>
        <p:spPr>
          <a:xfrm>
            <a:off x="1240876" y="1833220"/>
            <a:ext cx="9307717" cy="12894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eaLnBrk="0" hangingPunct="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dirty="0">
                <a:latin typeface="Arial" panose="020B0604020202020204" pitchFamily="34" charset="0"/>
              </a:rPr>
              <a:t>MapReduce</a:t>
            </a:r>
            <a:r>
              <a:rPr lang="zh-CN" altLang="en-US" dirty="0">
                <a:latin typeface="Arial" panose="020B0604020202020204" pitchFamily="34" charset="0"/>
              </a:rPr>
              <a:t>将复杂的、运行于大规模集群上的并行计算过程高度地抽象到了两个函数：</a:t>
            </a:r>
            <a:r>
              <a:rPr lang="en-US" altLang="zh-CN" dirty="0">
                <a:latin typeface="Arial" panose="020B0604020202020204" pitchFamily="34" charset="0"/>
              </a:rPr>
              <a:t>Map</a:t>
            </a:r>
            <a:r>
              <a:rPr lang="zh-CN" altLang="en-US" dirty="0">
                <a:latin typeface="Arial" panose="020B0604020202020204" pitchFamily="34" charset="0"/>
              </a:rPr>
              <a:t>和</a:t>
            </a:r>
            <a:r>
              <a:rPr lang="en-US" altLang="zh-CN" dirty="0">
                <a:latin typeface="Arial" panose="020B0604020202020204" pitchFamily="34" charset="0"/>
              </a:rPr>
              <a:t>Reduce</a:t>
            </a:r>
          </a:p>
          <a:p>
            <a:pPr marL="285750" indent="-285750" eaLnBrk="0" hangingPunct="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dirty="0">
                <a:latin typeface="Arial" panose="020B0604020202020204" pitchFamily="34" charset="0"/>
              </a:rPr>
              <a:t>Hadoop</a:t>
            </a:r>
            <a:r>
              <a:rPr lang="zh-CN" altLang="en-US" dirty="0">
                <a:latin typeface="Arial" panose="020B0604020202020204" pitchFamily="34" charset="0"/>
              </a:rPr>
              <a:t>框架是用</a:t>
            </a:r>
            <a:r>
              <a:rPr lang="en-US" altLang="zh-CN" dirty="0">
                <a:latin typeface="Arial" panose="020B0604020202020204" pitchFamily="34" charset="0"/>
              </a:rPr>
              <a:t>Java</a:t>
            </a:r>
            <a:r>
              <a:rPr lang="zh-CN" altLang="en-US" dirty="0">
                <a:latin typeface="Arial" panose="020B0604020202020204" pitchFamily="34" charset="0"/>
              </a:rPr>
              <a:t>实现的，但是，</a:t>
            </a:r>
            <a:r>
              <a:rPr lang="en-US" altLang="zh-CN" dirty="0">
                <a:latin typeface="Arial" panose="020B0604020202020204" pitchFamily="34" charset="0"/>
              </a:rPr>
              <a:t>MapReduce</a:t>
            </a:r>
            <a:r>
              <a:rPr lang="zh-CN" altLang="en-US" dirty="0">
                <a:latin typeface="Arial" panose="020B0604020202020204" pitchFamily="34" charset="0"/>
              </a:rPr>
              <a:t>应用程序则不一定要用</a:t>
            </a:r>
            <a:r>
              <a:rPr lang="en-US" altLang="zh-CN" dirty="0">
                <a:latin typeface="Arial" panose="020B0604020202020204" pitchFamily="34" charset="0"/>
              </a:rPr>
              <a:t>Java</a:t>
            </a:r>
            <a:r>
              <a:rPr lang="zh-CN" altLang="en-US" dirty="0">
                <a:latin typeface="Arial" panose="020B0604020202020204" pitchFamily="34" charset="0"/>
              </a:rPr>
              <a:t>来写</a:t>
            </a:r>
            <a:r>
              <a:rPr lang="en-US" altLang="zh-CN" dirty="0">
                <a:latin typeface="Arial" panose="020B0604020202020204" pitchFamily="34" charset="0"/>
              </a:rPr>
              <a:t> </a:t>
            </a:r>
          </a:p>
        </p:txBody>
      </p:sp>
      <p:graphicFrame>
        <p:nvGraphicFramePr>
          <p:cNvPr id="11" name="表格 11">
            <a:extLst>
              <a:ext uri="{FF2B5EF4-FFF2-40B4-BE49-F238E27FC236}">
                <a16:creationId xmlns:a16="http://schemas.microsoft.com/office/drawing/2014/main" id="{3334AE6B-8F47-458C-A895-1AC45908CB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852591"/>
              </p:ext>
            </p:extLst>
          </p:nvPr>
        </p:nvGraphicFramePr>
        <p:xfrm>
          <a:off x="1490342" y="3556170"/>
          <a:ext cx="8916850" cy="22606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178350">
                  <a:extLst>
                    <a:ext uri="{9D8B030D-6E8A-4147-A177-3AD203B41FA5}">
                      <a16:colId xmlns:a16="http://schemas.microsoft.com/office/drawing/2014/main" val="4221317152"/>
                    </a:ext>
                  </a:extLst>
                </a:gridCol>
                <a:gridCol w="1796744">
                  <a:extLst>
                    <a:ext uri="{9D8B030D-6E8A-4147-A177-3AD203B41FA5}">
                      <a16:colId xmlns:a16="http://schemas.microsoft.com/office/drawing/2014/main" val="3726615448"/>
                    </a:ext>
                  </a:extLst>
                </a:gridCol>
                <a:gridCol w="1715679">
                  <a:extLst>
                    <a:ext uri="{9D8B030D-6E8A-4147-A177-3AD203B41FA5}">
                      <a16:colId xmlns:a16="http://schemas.microsoft.com/office/drawing/2014/main" val="2224295304"/>
                    </a:ext>
                  </a:extLst>
                </a:gridCol>
                <a:gridCol w="4226077">
                  <a:extLst>
                    <a:ext uri="{9D8B030D-6E8A-4147-A177-3AD203B41FA5}">
                      <a16:colId xmlns:a16="http://schemas.microsoft.com/office/drawing/2014/main" val="1101152745"/>
                    </a:ext>
                  </a:extLst>
                </a:gridCol>
              </a:tblGrid>
              <a:tr h="370840">
                <a:tc>
                  <a:txBody>
                    <a:bodyPr/>
                    <a:lstStyle>
                      <a:defPPr>
                        <a:defRPr lang="zh-CN">
                          <a:solidFill>
                            <a:schemeClr val="tx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函数</a:t>
                      </a:r>
                      <a:endParaRPr kumimoji="0" lang="zh-CN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defPPr>
                        <a:defRPr lang="zh-CN">
                          <a:solidFill>
                            <a:schemeClr val="tx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输入</a:t>
                      </a:r>
                      <a:endParaRPr kumimoji="0" lang="zh-CN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defPPr>
                        <a:defRPr lang="zh-CN">
                          <a:solidFill>
                            <a:schemeClr val="tx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输出</a:t>
                      </a:r>
                      <a:endParaRPr kumimoji="0" lang="zh-CN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defPPr>
                        <a:defRPr lang="zh-CN">
                          <a:solidFill>
                            <a:schemeClr val="tx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说明</a:t>
                      </a:r>
                      <a:endParaRPr kumimoji="0" lang="zh-CN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937296649"/>
                  </a:ext>
                </a:extLst>
              </a:tr>
              <a:tr h="370840">
                <a:tc>
                  <a:txBody>
                    <a:bodyPr/>
                    <a:lstStyle>
                      <a:defPPr>
                        <a:defRPr lang="zh-CN">
                          <a:solidFill>
                            <a:schemeClr val="tx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Map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defPPr>
                        <a:defRPr lang="zh-CN">
                          <a:solidFill>
                            <a:schemeClr val="tx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&lt;k</a:t>
                      </a:r>
                      <a:r>
                        <a:rPr kumimoji="0" lang="en-US" altLang="zh-CN" sz="1400" b="0" u="none" strike="noStrike" cap="none" normalizeH="0" baseline="-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r>
                        <a:rPr kumimoji="0" lang="en-US" altLang="zh-CN" sz="14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,v</a:t>
                      </a:r>
                      <a:r>
                        <a:rPr kumimoji="0" lang="en-US" altLang="zh-CN" sz="1400" b="0" u="none" strike="noStrike" cap="none" normalizeH="0" baseline="-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r>
                        <a:rPr kumimoji="0" lang="en-US" altLang="zh-CN" sz="14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&gt;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如：</a:t>
                      </a:r>
                      <a:endParaRPr kumimoji="0" lang="en-US" altLang="zh-CN" sz="1400" b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&lt;</a:t>
                      </a:r>
                      <a:r>
                        <a:rPr kumimoji="0" lang="zh-CN" altLang="en-US" sz="14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行号</a:t>
                      </a:r>
                      <a:r>
                        <a:rPr kumimoji="0" lang="en-US" altLang="zh-CN" sz="14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,”a b c”&gt;</a:t>
                      </a:r>
                      <a:endParaRPr kumimoji="0" lang="en-US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defPPr>
                        <a:defRPr lang="zh-CN">
                          <a:solidFill>
                            <a:schemeClr val="tx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List(&lt;k</a:t>
                      </a:r>
                      <a:r>
                        <a:rPr kumimoji="0" lang="en-US" altLang="zh-CN" sz="1400" b="0" u="none" strike="noStrike" cap="none" normalizeH="0" baseline="-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r>
                        <a:rPr kumimoji="0" lang="en-US" altLang="zh-CN" sz="14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,v</a:t>
                      </a:r>
                      <a:r>
                        <a:rPr kumimoji="0" lang="en-US" altLang="zh-CN" sz="1400" b="0" u="none" strike="noStrike" cap="none" normalizeH="0" baseline="-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r>
                        <a:rPr kumimoji="0" lang="en-US" altLang="zh-CN" sz="14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&gt;)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如：</a:t>
                      </a:r>
                      <a:endParaRPr kumimoji="0" lang="en-US" altLang="zh-CN" sz="1400" b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&lt;“a”,1&gt;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&lt;“b”,1&gt;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&lt;“c”,1&gt;</a:t>
                      </a:r>
                      <a:endParaRPr kumimoji="0" lang="en-US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defPPr>
                        <a:defRPr lang="zh-CN">
                          <a:solidFill>
                            <a:schemeClr val="tx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AutoNum type="arabicPeriod"/>
                      </a:pPr>
                      <a:r>
                        <a:rPr kumimoji="0" lang="zh-CN" altLang="en-US" sz="14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将小数据集进一步解析成一批</a:t>
                      </a:r>
                      <a:r>
                        <a:rPr kumimoji="0" lang="en-US" altLang="zh-CN" sz="14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&lt;</a:t>
                      </a:r>
                      <a:r>
                        <a:rPr kumimoji="0" lang="en-US" altLang="zh-CN" sz="1400" b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key,value</a:t>
                      </a:r>
                      <a:r>
                        <a:rPr kumimoji="0" lang="en-US" altLang="zh-CN" sz="14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&gt;</a:t>
                      </a:r>
                      <a:r>
                        <a:rPr kumimoji="0" lang="zh-CN" altLang="en-US" sz="14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对，输入</a:t>
                      </a:r>
                      <a:r>
                        <a:rPr kumimoji="0" lang="en-US" altLang="zh-CN" sz="14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Map</a:t>
                      </a:r>
                      <a:r>
                        <a:rPr kumimoji="0" lang="zh-CN" altLang="en-US" sz="14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函数中进行处理</a:t>
                      </a:r>
                      <a:endParaRPr kumimoji="0" lang="en-US" altLang="zh-CN" sz="1400" b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AutoNum type="arabicPeriod"/>
                      </a:pPr>
                      <a:r>
                        <a:rPr kumimoji="0" lang="zh-CN" altLang="en-US" sz="14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每一个输入的</a:t>
                      </a:r>
                      <a:r>
                        <a:rPr kumimoji="0" lang="en-US" altLang="zh-CN" sz="14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&lt;k</a:t>
                      </a:r>
                      <a:r>
                        <a:rPr kumimoji="0" lang="en-US" altLang="zh-CN" sz="1400" b="0" u="none" strike="noStrike" cap="none" normalizeH="0" baseline="-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r>
                        <a:rPr kumimoji="0" lang="en-US" altLang="zh-CN" sz="14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,v</a:t>
                      </a:r>
                      <a:r>
                        <a:rPr kumimoji="0" lang="en-US" altLang="zh-CN" sz="1400" b="0" u="none" strike="noStrike" cap="none" normalizeH="0" baseline="-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r>
                        <a:rPr kumimoji="0" lang="en-US" altLang="zh-CN" sz="14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&gt;</a:t>
                      </a:r>
                      <a:r>
                        <a:rPr kumimoji="0" lang="zh-CN" altLang="en-US" sz="14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会输出一批</a:t>
                      </a:r>
                      <a:r>
                        <a:rPr kumimoji="0" lang="en-US" altLang="zh-CN" sz="14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&lt;k</a:t>
                      </a:r>
                      <a:r>
                        <a:rPr kumimoji="0" lang="en-US" altLang="zh-CN" sz="1400" b="0" u="none" strike="noStrike" cap="none" normalizeH="0" baseline="-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r>
                        <a:rPr kumimoji="0" lang="en-US" altLang="zh-CN" sz="14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,v</a:t>
                      </a:r>
                      <a:r>
                        <a:rPr kumimoji="0" lang="en-US" altLang="zh-CN" sz="1400" b="0" u="none" strike="noStrike" cap="none" normalizeH="0" baseline="-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r>
                        <a:rPr kumimoji="0" lang="en-US" altLang="zh-CN" sz="14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&gt;</a:t>
                      </a:r>
                      <a:r>
                        <a:rPr kumimoji="0" lang="zh-CN" altLang="en-US" sz="14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。</a:t>
                      </a:r>
                      <a:r>
                        <a:rPr kumimoji="0" lang="en-US" altLang="zh-CN" sz="14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&lt;k</a:t>
                      </a:r>
                      <a:r>
                        <a:rPr kumimoji="0" lang="en-US" altLang="zh-CN" sz="1400" b="0" u="none" strike="noStrike" cap="none" normalizeH="0" baseline="-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r>
                        <a:rPr kumimoji="0" lang="en-US" altLang="zh-CN" sz="14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,v</a:t>
                      </a:r>
                      <a:r>
                        <a:rPr kumimoji="0" lang="en-US" altLang="zh-CN" sz="1400" b="0" u="none" strike="noStrike" cap="none" normalizeH="0" baseline="-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r>
                        <a:rPr kumimoji="0" lang="en-US" altLang="zh-CN" sz="14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&gt;</a:t>
                      </a:r>
                      <a:r>
                        <a:rPr kumimoji="0" lang="zh-CN" altLang="en-US" sz="14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是计算的中间结果</a:t>
                      </a:r>
                      <a:endParaRPr kumimoji="0" lang="zh-CN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1919308"/>
                  </a:ext>
                </a:extLst>
              </a:tr>
              <a:tr h="370840">
                <a:tc>
                  <a:txBody>
                    <a:bodyPr/>
                    <a:lstStyle>
                      <a:defPPr>
                        <a:defRPr lang="zh-CN">
                          <a:solidFill>
                            <a:schemeClr val="tx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Reduce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defPPr>
                        <a:defRPr lang="zh-CN">
                          <a:solidFill>
                            <a:schemeClr val="tx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&lt;k</a:t>
                      </a:r>
                      <a:r>
                        <a:rPr kumimoji="0" lang="en-US" altLang="zh-CN" sz="1400" b="0" u="none" strike="noStrike" cap="none" normalizeH="0" baseline="-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r>
                        <a:rPr kumimoji="0" lang="en-US" altLang="zh-CN" sz="14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,List(v</a:t>
                      </a:r>
                      <a:r>
                        <a:rPr kumimoji="0" lang="en-US" altLang="zh-CN" sz="1400" b="0" u="none" strike="noStrike" cap="none" normalizeH="0" baseline="-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r>
                        <a:rPr kumimoji="0" lang="en-US" altLang="zh-CN" sz="14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)&gt;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如：</a:t>
                      </a:r>
                      <a:endParaRPr kumimoji="0" lang="en-US" altLang="zh-CN" sz="1400" b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&lt;“a”,&lt;1,1,1&gt;&gt;</a:t>
                      </a:r>
                      <a:endParaRPr kumimoji="0" lang="en-US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defPPr>
                        <a:defRPr lang="zh-CN">
                          <a:solidFill>
                            <a:schemeClr val="tx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&lt;k</a:t>
                      </a:r>
                      <a:r>
                        <a:rPr kumimoji="0" lang="en-US" altLang="zh-CN" sz="1400" b="0" u="none" strike="noStrike" cap="none" normalizeH="0" baseline="-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r>
                        <a:rPr kumimoji="0" lang="en-US" altLang="zh-CN" sz="14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,v</a:t>
                      </a:r>
                      <a:r>
                        <a:rPr kumimoji="0" lang="en-US" altLang="zh-CN" sz="1400" b="0" u="none" strike="noStrike" cap="none" normalizeH="0" baseline="-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r>
                        <a:rPr kumimoji="0" lang="en-US" altLang="zh-CN" sz="14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&gt;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&lt;“a”,3&gt;</a:t>
                      </a:r>
                      <a:endParaRPr kumimoji="0" lang="en-US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defPPr>
                        <a:defRPr lang="zh-CN">
                          <a:solidFill>
                            <a:schemeClr val="tx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输入的中间结果</a:t>
                      </a:r>
                      <a:r>
                        <a:rPr kumimoji="0" lang="en-US" altLang="zh-CN" sz="14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&lt;k</a:t>
                      </a:r>
                      <a:r>
                        <a:rPr kumimoji="0" lang="en-US" altLang="zh-CN" sz="1400" b="0" u="none" strike="noStrike" cap="none" normalizeH="0" baseline="-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r>
                        <a:rPr kumimoji="0" lang="en-US" altLang="zh-CN" sz="14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,List(v</a:t>
                      </a:r>
                      <a:r>
                        <a:rPr kumimoji="0" lang="en-US" altLang="zh-CN" sz="1400" b="0" u="none" strike="noStrike" cap="none" normalizeH="0" baseline="-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r>
                        <a:rPr kumimoji="0" lang="en-US" altLang="zh-CN" sz="14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)&gt;</a:t>
                      </a:r>
                      <a:r>
                        <a:rPr kumimoji="0" lang="zh-CN" altLang="en-US" sz="14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中的</a:t>
                      </a:r>
                      <a:r>
                        <a:rPr kumimoji="0" lang="en-US" altLang="zh-CN" sz="14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List(v</a:t>
                      </a:r>
                      <a:r>
                        <a:rPr kumimoji="0" lang="en-US" altLang="zh-CN" sz="1400" b="0" u="none" strike="noStrike" cap="none" normalizeH="0" baseline="-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r>
                        <a:rPr kumimoji="0" lang="en-US" altLang="zh-CN" sz="14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  <a:r>
                        <a:rPr kumimoji="0" lang="zh-CN" altLang="en-US" sz="14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表示是一批属于同一个</a:t>
                      </a:r>
                      <a:r>
                        <a:rPr kumimoji="0" lang="en-US" altLang="zh-CN" sz="14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k</a:t>
                      </a:r>
                      <a:r>
                        <a:rPr kumimoji="0" lang="en-US" altLang="zh-CN" sz="1400" b="0" u="none" strike="noStrike" cap="none" normalizeH="0" baseline="-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r>
                        <a:rPr kumimoji="0" lang="zh-CN" altLang="en-US" sz="14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的</a:t>
                      </a:r>
                      <a:r>
                        <a:rPr kumimoji="0" lang="en-US" altLang="zh-CN" sz="14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value</a:t>
                      </a:r>
                      <a:endParaRPr kumimoji="0" lang="en-US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1899712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70718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416"/>
    </mc:Choice>
    <mc:Fallback xmlns="">
      <p:transition spd="slow" advTm="24416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 2 MapReduce</a:t>
            </a:r>
            <a:r>
              <a:rPr lang="zh-CN" altLang="en-US" dirty="0"/>
              <a:t>简介</a:t>
            </a:r>
          </a:p>
          <a:p>
            <a:endParaRPr lang="zh-CN" altLang="en-US" dirty="0"/>
          </a:p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CN" dirty="0"/>
              <a:t>2.1 </a:t>
            </a:r>
            <a:r>
              <a:rPr lang="zh-CN" altLang="en-US" dirty="0"/>
              <a:t>分布式并行编程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B6835F3-1411-445D-A207-58C9F2FB1B22}"/>
              </a:ext>
            </a:extLst>
          </p:cNvPr>
          <p:cNvSpPr/>
          <p:nvPr/>
        </p:nvSpPr>
        <p:spPr>
          <a:xfrm>
            <a:off x="1205995" y="1824640"/>
            <a:ext cx="8786417" cy="15257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eaLnBrk="0" hangingPunct="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1600" dirty="0">
                <a:latin typeface="Arial" panose="020B0604020202020204" pitchFamily="34" charset="0"/>
              </a:rPr>
              <a:t>MapReduce</a:t>
            </a:r>
            <a:r>
              <a:rPr lang="zh-CN" altLang="en-US" sz="1600" dirty="0">
                <a:latin typeface="Arial" panose="020B0604020202020204" pitchFamily="34" charset="0"/>
              </a:rPr>
              <a:t>采用“</a:t>
            </a:r>
            <a:r>
              <a:rPr lang="zh-CN" altLang="en-US" sz="1600" dirty="0">
                <a:solidFill>
                  <a:srgbClr val="FF0000"/>
                </a:solidFill>
                <a:latin typeface="Arial" panose="020B0604020202020204" pitchFamily="34" charset="0"/>
              </a:rPr>
              <a:t>分而治之</a:t>
            </a:r>
            <a:r>
              <a:rPr lang="zh-CN" altLang="en-US" sz="1600" dirty="0">
                <a:latin typeface="Arial" panose="020B0604020202020204" pitchFamily="34" charset="0"/>
              </a:rPr>
              <a:t>”策略，一个存储在分布式文件系统中的大规模数据集，会被切分成许多独立的分片（</a:t>
            </a:r>
            <a:r>
              <a:rPr lang="en-US" altLang="zh-CN" sz="1600" dirty="0">
                <a:latin typeface="Arial" panose="020B0604020202020204" pitchFamily="34" charset="0"/>
              </a:rPr>
              <a:t>split</a:t>
            </a:r>
            <a:r>
              <a:rPr lang="zh-CN" altLang="en-US" sz="1600" dirty="0">
                <a:latin typeface="Arial" panose="020B0604020202020204" pitchFamily="34" charset="0"/>
              </a:rPr>
              <a:t>），这些分片可以被多个</a:t>
            </a:r>
            <a:r>
              <a:rPr lang="en-US" altLang="zh-CN" sz="1600" dirty="0">
                <a:latin typeface="Arial" panose="020B0604020202020204" pitchFamily="34" charset="0"/>
              </a:rPr>
              <a:t>Map</a:t>
            </a:r>
            <a:r>
              <a:rPr lang="zh-CN" altLang="en-US" sz="1600" dirty="0">
                <a:latin typeface="Arial" panose="020B0604020202020204" pitchFamily="34" charset="0"/>
              </a:rPr>
              <a:t>任务并行处理</a:t>
            </a:r>
          </a:p>
          <a:p>
            <a:pPr marL="285750" indent="-285750" eaLnBrk="0" hangingPunct="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1600" dirty="0">
                <a:latin typeface="Arial" panose="020B0604020202020204" pitchFamily="34" charset="0"/>
              </a:rPr>
              <a:t>MapReduce</a:t>
            </a:r>
            <a:r>
              <a:rPr lang="zh-CN" altLang="en-US" sz="1600" dirty="0">
                <a:latin typeface="Arial" panose="020B0604020202020204" pitchFamily="34" charset="0"/>
              </a:rPr>
              <a:t>设计的一个理念就是“</a:t>
            </a:r>
            <a:r>
              <a:rPr lang="zh-CN" altLang="en-US" sz="1600" dirty="0">
                <a:solidFill>
                  <a:srgbClr val="FF0000"/>
                </a:solidFill>
                <a:latin typeface="Arial" panose="020B0604020202020204" pitchFamily="34" charset="0"/>
              </a:rPr>
              <a:t>计算向数据靠拢</a:t>
            </a:r>
            <a:r>
              <a:rPr lang="zh-CN" altLang="en-US" sz="1600" dirty="0">
                <a:latin typeface="Arial" panose="020B0604020202020204" pitchFamily="34" charset="0"/>
              </a:rPr>
              <a:t>”，而不是“数据向计算靠拢”。因为，移动数据需要大量的网络传输开销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63685E8-F028-4DCC-A43F-E1EB7D77EFF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800"/>
          <a:stretch/>
        </p:blipFill>
        <p:spPr>
          <a:xfrm>
            <a:off x="3412753" y="3350379"/>
            <a:ext cx="5708734" cy="295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701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416"/>
    </mc:Choice>
    <mc:Fallback xmlns="">
      <p:transition spd="slow" advTm="24416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 2 MapReduce</a:t>
            </a:r>
            <a:r>
              <a:rPr lang="zh-CN" altLang="en-US" dirty="0"/>
              <a:t>简介</a:t>
            </a:r>
          </a:p>
          <a:p>
            <a:endParaRPr lang="zh-CN" altLang="en-US" dirty="0"/>
          </a:p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CN" dirty="0"/>
              <a:t>2.2 MapReduce</a:t>
            </a:r>
            <a:r>
              <a:rPr lang="zh-CN" altLang="en-US" dirty="0"/>
              <a:t>体系结构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B7B1160-80EA-4E9A-8A8C-C362512C35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6651" y="2367964"/>
            <a:ext cx="5020653" cy="38880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D6723650-2E8E-4592-8BCD-00759C4301C0}"/>
              </a:ext>
            </a:extLst>
          </p:cNvPr>
          <p:cNvSpPr/>
          <p:nvPr/>
        </p:nvSpPr>
        <p:spPr>
          <a:xfrm>
            <a:off x="6424310" y="2183921"/>
            <a:ext cx="4869001" cy="39783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en-US" altLang="zh-CN" sz="2000" dirty="0">
                <a:latin typeface="+mn-ea"/>
              </a:rPr>
              <a:t>Client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1400" dirty="0">
                <a:latin typeface="+mn-ea"/>
              </a:rPr>
              <a:t>MapReduce</a:t>
            </a:r>
            <a:r>
              <a:rPr lang="zh-CN" altLang="en-US" sz="1400" dirty="0">
                <a:latin typeface="+mn-ea"/>
              </a:rPr>
              <a:t>程序通过</a:t>
            </a:r>
            <a:r>
              <a:rPr lang="en-US" altLang="zh-CN" sz="1400" dirty="0">
                <a:latin typeface="+mn-ea"/>
              </a:rPr>
              <a:t>Client</a:t>
            </a:r>
            <a:r>
              <a:rPr lang="zh-CN" altLang="en-US" sz="1400" dirty="0">
                <a:latin typeface="+mn-ea"/>
              </a:rPr>
              <a:t>提交到</a:t>
            </a:r>
            <a:r>
              <a:rPr lang="en-US" altLang="zh-CN" sz="1400" dirty="0" err="1">
                <a:latin typeface="+mn-ea"/>
              </a:rPr>
              <a:t>JobTracker</a:t>
            </a:r>
            <a:r>
              <a:rPr lang="zh-CN" altLang="en-US" sz="1400" dirty="0">
                <a:latin typeface="+mn-ea"/>
              </a:rPr>
              <a:t>端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1400" dirty="0">
                <a:latin typeface="+mn-ea"/>
              </a:rPr>
              <a:t>用户通过</a:t>
            </a:r>
            <a:r>
              <a:rPr lang="en-US" altLang="zh-CN" sz="1400" dirty="0">
                <a:latin typeface="+mn-ea"/>
              </a:rPr>
              <a:t>Client</a:t>
            </a:r>
            <a:r>
              <a:rPr lang="zh-CN" altLang="en-US" sz="1400" dirty="0">
                <a:latin typeface="+mn-ea"/>
              </a:rPr>
              <a:t>提供的接口查看作业运行状态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en-US" altLang="zh-CN" sz="2000" dirty="0" err="1">
                <a:latin typeface="+mn-ea"/>
              </a:rPr>
              <a:t>JobTracker</a:t>
            </a:r>
            <a:endParaRPr lang="en-US" altLang="zh-CN" sz="200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1400" dirty="0" err="1">
                <a:latin typeface="+mn-ea"/>
              </a:rPr>
              <a:t>JobTracker</a:t>
            </a:r>
            <a:r>
              <a:rPr lang="zh-CN" altLang="en-US" sz="1400" dirty="0">
                <a:latin typeface="+mn-ea"/>
              </a:rPr>
              <a:t>负责资源监控和作业调度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1400" dirty="0" err="1">
                <a:latin typeface="+mn-ea"/>
              </a:rPr>
              <a:t>JobTracker</a:t>
            </a:r>
            <a:r>
              <a:rPr lang="en-US" altLang="zh-CN" sz="1400" dirty="0">
                <a:latin typeface="+mn-ea"/>
              </a:rPr>
              <a:t> </a:t>
            </a:r>
            <a:r>
              <a:rPr lang="zh-CN" altLang="en-US" sz="1400" dirty="0">
                <a:latin typeface="+mn-ea"/>
              </a:rPr>
              <a:t>监控所有</a:t>
            </a:r>
            <a:r>
              <a:rPr lang="en-US" altLang="zh-CN" sz="1400" dirty="0" err="1">
                <a:latin typeface="+mn-ea"/>
              </a:rPr>
              <a:t>TaskTracker</a:t>
            </a:r>
            <a:r>
              <a:rPr lang="zh-CN" altLang="en-US" sz="1400" dirty="0">
                <a:latin typeface="+mn-ea"/>
              </a:rPr>
              <a:t>与</a:t>
            </a:r>
            <a:r>
              <a:rPr lang="en-US" altLang="zh-CN" sz="1400" dirty="0">
                <a:latin typeface="+mn-ea"/>
              </a:rPr>
              <a:t>Job</a:t>
            </a:r>
            <a:r>
              <a:rPr lang="zh-CN" altLang="en-US" sz="1400" dirty="0">
                <a:latin typeface="+mn-ea"/>
              </a:rPr>
              <a:t>的状况，一旦失败，就将任务转移到其他节点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1400" dirty="0" err="1">
                <a:latin typeface="+mn-ea"/>
              </a:rPr>
              <a:t>JobTracker</a:t>
            </a:r>
            <a:r>
              <a:rPr lang="en-US" altLang="zh-CN" sz="1400" dirty="0">
                <a:latin typeface="+mn-ea"/>
              </a:rPr>
              <a:t> </a:t>
            </a:r>
            <a:r>
              <a:rPr lang="zh-CN" altLang="en-US" sz="1400" dirty="0">
                <a:latin typeface="+mn-ea"/>
              </a:rPr>
              <a:t>跟踪任务执行进度、资源使用量等，并将这些信息告诉任务调度器（</a:t>
            </a:r>
            <a:r>
              <a:rPr lang="en-US" altLang="zh-CN" sz="1400" dirty="0" err="1">
                <a:latin typeface="+mn-ea"/>
              </a:rPr>
              <a:t>TaskScheduler</a:t>
            </a:r>
            <a:r>
              <a:rPr lang="zh-CN" altLang="en-US" sz="1400" dirty="0">
                <a:latin typeface="+mn-ea"/>
              </a:rPr>
              <a:t>）</a:t>
            </a:r>
            <a:endParaRPr lang="en-US" altLang="zh-CN" sz="140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1400" dirty="0" err="1">
                <a:latin typeface="+mn-ea"/>
              </a:rPr>
              <a:t>TaskScheduler</a:t>
            </a:r>
            <a:r>
              <a:rPr lang="zh-CN" altLang="en-US" sz="1400" dirty="0">
                <a:latin typeface="+mn-ea"/>
              </a:rPr>
              <a:t>在资源出现空闲时，选择合适的任务去使用这些资源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D875ECF-5D9B-4EF2-87E7-8A02A6D8917F}"/>
              </a:ext>
            </a:extLst>
          </p:cNvPr>
          <p:cNvSpPr/>
          <p:nvPr/>
        </p:nvSpPr>
        <p:spPr>
          <a:xfrm>
            <a:off x="1096651" y="1794170"/>
            <a:ext cx="92728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MapReduce</a:t>
            </a:r>
            <a:r>
              <a:rPr lang="zh-CN" altLang="en-US" dirty="0"/>
              <a:t>体系结构主要由 </a:t>
            </a:r>
            <a:r>
              <a:rPr lang="en-US" altLang="zh-CN" dirty="0"/>
              <a:t>Client</a:t>
            </a:r>
            <a:r>
              <a:rPr lang="zh-CN" altLang="en-US" dirty="0"/>
              <a:t>、</a:t>
            </a:r>
            <a:r>
              <a:rPr lang="en-US" altLang="zh-CN" dirty="0" err="1"/>
              <a:t>JobTracker</a:t>
            </a:r>
            <a:r>
              <a:rPr lang="zh-CN" altLang="en-US" dirty="0"/>
              <a:t>、</a:t>
            </a:r>
            <a:r>
              <a:rPr lang="en-US" altLang="zh-CN" dirty="0" err="1"/>
              <a:t>TaskTracker</a:t>
            </a:r>
            <a:r>
              <a:rPr lang="zh-CN" altLang="en-US" dirty="0"/>
              <a:t>以及</a:t>
            </a:r>
            <a:r>
              <a:rPr lang="en-US" altLang="zh-CN" dirty="0"/>
              <a:t>Task</a:t>
            </a:r>
            <a:r>
              <a:rPr lang="zh-CN" altLang="en-US" dirty="0"/>
              <a:t>四部分组成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221847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416"/>
    </mc:Choice>
    <mc:Fallback xmlns="">
      <p:transition spd="slow" advTm="24416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 2 MapReduce</a:t>
            </a:r>
            <a:r>
              <a:rPr lang="zh-CN" altLang="en-US" dirty="0"/>
              <a:t>简介</a:t>
            </a:r>
          </a:p>
          <a:p>
            <a:endParaRPr lang="zh-CN" altLang="en-US" dirty="0"/>
          </a:p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CN" dirty="0"/>
              <a:t>2.2 MapReduce</a:t>
            </a:r>
            <a:r>
              <a:rPr lang="zh-CN" altLang="en-US" dirty="0"/>
              <a:t>体系结构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B7B1160-80EA-4E9A-8A8C-C362512C35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6651" y="2367964"/>
            <a:ext cx="5020653" cy="38880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D6723650-2E8E-4592-8BCD-00759C4301C0}"/>
              </a:ext>
            </a:extLst>
          </p:cNvPr>
          <p:cNvSpPr/>
          <p:nvPr/>
        </p:nvSpPr>
        <p:spPr>
          <a:xfrm>
            <a:off x="6424310" y="2174680"/>
            <a:ext cx="5020653" cy="45089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en-US" altLang="zh-CN" sz="2000" dirty="0" err="1">
                <a:latin typeface="+mn-ea"/>
              </a:rPr>
              <a:t>TaskTracker</a:t>
            </a:r>
            <a:endParaRPr lang="en-US" altLang="zh-CN" sz="200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1400" dirty="0" err="1">
                <a:latin typeface="+mn-ea"/>
              </a:rPr>
              <a:t>TaskTracker</a:t>
            </a:r>
            <a:r>
              <a:rPr lang="en-US" altLang="zh-CN" sz="1400" dirty="0">
                <a:latin typeface="+mn-ea"/>
              </a:rPr>
              <a:t> </a:t>
            </a:r>
            <a:r>
              <a:rPr lang="zh-CN" altLang="en-US" sz="1400" dirty="0">
                <a:latin typeface="+mn-ea"/>
              </a:rPr>
              <a:t>会周期性地通过“心跳”将本节点上资源的使用情况和任务运行进度汇报给</a:t>
            </a:r>
            <a:r>
              <a:rPr lang="en-US" altLang="zh-CN" sz="1400" dirty="0" err="1">
                <a:latin typeface="+mn-ea"/>
              </a:rPr>
              <a:t>JobTracker</a:t>
            </a:r>
            <a:r>
              <a:rPr lang="zh-CN" altLang="en-US" sz="1400" dirty="0">
                <a:latin typeface="+mn-ea"/>
              </a:rPr>
              <a:t>，同时接收</a:t>
            </a:r>
            <a:r>
              <a:rPr lang="en-US" altLang="zh-CN" sz="1400" dirty="0" err="1">
                <a:latin typeface="+mn-ea"/>
              </a:rPr>
              <a:t>JobTracker</a:t>
            </a:r>
            <a:r>
              <a:rPr lang="en-US" altLang="zh-CN" sz="1400" dirty="0">
                <a:latin typeface="+mn-ea"/>
              </a:rPr>
              <a:t> </a:t>
            </a:r>
            <a:r>
              <a:rPr lang="zh-CN" altLang="en-US" sz="1400" dirty="0">
                <a:latin typeface="+mn-ea"/>
              </a:rPr>
              <a:t>命令并执行相应操作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1400" dirty="0" err="1">
                <a:latin typeface="+mn-ea"/>
              </a:rPr>
              <a:t>TaskTracker</a:t>
            </a:r>
            <a:r>
              <a:rPr lang="en-US" altLang="zh-CN" sz="1400" dirty="0">
                <a:latin typeface="+mn-ea"/>
              </a:rPr>
              <a:t> </a:t>
            </a:r>
            <a:r>
              <a:rPr lang="zh-CN" altLang="en-US" sz="1400" dirty="0">
                <a:latin typeface="+mn-ea"/>
              </a:rPr>
              <a:t>使用“</a:t>
            </a:r>
            <a:r>
              <a:rPr lang="en-US" altLang="zh-CN" sz="1400" dirty="0">
                <a:latin typeface="+mn-ea"/>
              </a:rPr>
              <a:t>slot”</a:t>
            </a:r>
            <a:r>
              <a:rPr lang="zh-CN" altLang="en-US" sz="1400" dirty="0">
                <a:latin typeface="+mn-ea"/>
              </a:rPr>
              <a:t>等量划分本节点资源（</a:t>
            </a:r>
            <a:r>
              <a:rPr lang="en-US" altLang="zh-CN" sz="1400" dirty="0">
                <a:latin typeface="+mn-ea"/>
              </a:rPr>
              <a:t>CPU</a:t>
            </a:r>
            <a:r>
              <a:rPr lang="zh-CN" altLang="en-US" sz="1400" dirty="0">
                <a:latin typeface="+mn-ea"/>
              </a:rPr>
              <a:t>、内存等）。一个</a:t>
            </a:r>
            <a:r>
              <a:rPr lang="en-US" altLang="zh-CN" sz="1400" dirty="0">
                <a:latin typeface="+mn-ea"/>
              </a:rPr>
              <a:t>Task </a:t>
            </a:r>
            <a:r>
              <a:rPr lang="zh-CN" altLang="en-US" sz="1400" dirty="0">
                <a:latin typeface="+mn-ea"/>
              </a:rPr>
              <a:t>获取到一个</a:t>
            </a:r>
            <a:r>
              <a:rPr lang="en-US" altLang="zh-CN" sz="1400" dirty="0">
                <a:latin typeface="+mn-ea"/>
              </a:rPr>
              <a:t>slot </a:t>
            </a:r>
            <a:r>
              <a:rPr lang="zh-CN" altLang="en-US" sz="1400" dirty="0">
                <a:latin typeface="+mn-ea"/>
              </a:rPr>
              <a:t>后才有机会运行，而</a:t>
            </a:r>
            <a:r>
              <a:rPr lang="en-US" altLang="zh-CN" sz="1400" dirty="0">
                <a:latin typeface="+mn-ea"/>
              </a:rPr>
              <a:t>Hadoop</a:t>
            </a:r>
            <a:r>
              <a:rPr lang="zh-CN" altLang="en-US" sz="1400" dirty="0">
                <a:latin typeface="+mn-ea"/>
              </a:rPr>
              <a:t>调度器的作用就是将各个</a:t>
            </a:r>
            <a:r>
              <a:rPr lang="en-US" altLang="zh-CN" sz="1400" dirty="0" err="1">
                <a:latin typeface="+mn-ea"/>
              </a:rPr>
              <a:t>TaskTracker</a:t>
            </a:r>
            <a:r>
              <a:rPr lang="zh-CN" altLang="en-US" sz="1400" dirty="0">
                <a:latin typeface="+mn-ea"/>
              </a:rPr>
              <a:t>上的空闲</a:t>
            </a:r>
            <a:r>
              <a:rPr lang="en-US" altLang="zh-CN" sz="1400" dirty="0">
                <a:latin typeface="+mn-ea"/>
              </a:rPr>
              <a:t>slot</a:t>
            </a:r>
            <a:r>
              <a:rPr lang="zh-CN" altLang="en-US" sz="1400" dirty="0">
                <a:latin typeface="+mn-ea"/>
              </a:rPr>
              <a:t>分配给</a:t>
            </a:r>
            <a:r>
              <a:rPr lang="en-US" altLang="zh-CN" sz="1400" dirty="0">
                <a:latin typeface="+mn-ea"/>
              </a:rPr>
              <a:t>Task</a:t>
            </a:r>
            <a:r>
              <a:rPr lang="zh-CN" altLang="en-US" sz="1400" dirty="0">
                <a:latin typeface="+mn-ea"/>
              </a:rPr>
              <a:t>使用</a:t>
            </a:r>
            <a:r>
              <a:rPr lang="en-US" altLang="zh-CN" sz="1400" dirty="0">
                <a:latin typeface="+mn-ea"/>
              </a:rPr>
              <a:t>, slot </a:t>
            </a:r>
            <a:r>
              <a:rPr lang="zh-CN" altLang="en-US" sz="1400" dirty="0">
                <a:latin typeface="+mn-ea"/>
              </a:rPr>
              <a:t>分为</a:t>
            </a:r>
            <a:r>
              <a:rPr lang="en-US" altLang="zh-CN" sz="1400" dirty="0">
                <a:latin typeface="+mn-ea"/>
              </a:rPr>
              <a:t>Map slot </a:t>
            </a:r>
            <a:r>
              <a:rPr lang="zh-CN" altLang="en-US" sz="1400" dirty="0">
                <a:latin typeface="+mn-ea"/>
              </a:rPr>
              <a:t>和</a:t>
            </a:r>
            <a:r>
              <a:rPr lang="en-US" altLang="zh-CN" sz="1400" dirty="0">
                <a:latin typeface="+mn-ea"/>
              </a:rPr>
              <a:t>Reduce slot </a:t>
            </a:r>
            <a:r>
              <a:rPr lang="zh-CN" altLang="en-US" sz="1400" dirty="0">
                <a:latin typeface="+mn-ea"/>
              </a:rPr>
              <a:t>两种，分别供</a:t>
            </a:r>
            <a:r>
              <a:rPr lang="en-US" altLang="zh-CN" sz="1400" dirty="0" err="1">
                <a:latin typeface="+mn-ea"/>
              </a:rPr>
              <a:t>MapTask</a:t>
            </a:r>
            <a:r>
              <a:rPr lang="en-US" altLang="zh-CN" sz="1400" dirty="0">
                <a:latin typeface="+mn-ea"/>
              </a:rPr>
              <a:t> </a:t>
            </a:r>
            <a:r>
              <a:rPr lang="zh-CN" altLang="en-US" sz="1400" dirty="0">
                <a:latin typeface="+mn-ea"/>
              </a:rPr>
              <a:t>和</a:t>
            </a:r>
            <a:r>
              <a:rPr lang="en-US" altLang="zh-CN" sz="1400" dirty="0">
                <a:latin typeface="+mn-ea"/>
              </a:rPr>
              <a:t>Reduce Task </a:t>
            </a:r>
            <a:r>
              <a:rPr lang="zh-CN" altLang="en-US" sz="1400" dirty="0">
                <a:latin typeface="+mn-ea"/>
              </a:rPr>
              <a:t>使用</a:t>
            </a:r>
          </a:p>
          <a:p>
            <a:pPr marL="342900" indent="-342900">
              <a:buFont typeface="Wingdings" panose="05000000000000000000" pitchFamily="2" charset="2"/>
              <a:buChar char="n"/>
            </a:pPr>
            <a:r>
              <a:rPr lang="en-US" altLang="zh-CN" sz="2000" dirty="0">
                <a:latin typeface="Arial" panose="020B0604020202020204" pitchFamily="34" charset="0"/>
              </a:rPr>
              <a:t>Task</a:t>
            </a:r>
          </a:p>
          <a:p>
            <a:pPr marL="800100" lvl="1" indent="-342900">
              <a:buFont typeface="Wingdings" panose="05000000000000000000" pitchFamily="2" charset="2"/>
              <a:buChar char="p"/>
            </a:pPr>
            <a:r>
              <a:rPr lang="en-US" altLang="zh-CN" sz="1400" dirty="0">
                <a:latin typeface="Arial" panose="020B0604020202020204" pitchFamily="34" charset="0"/>
              </a:rPr>
              <a:t>Task </a:t>
            </a:r>
            <a:r>
              <a:rPr lang="zh-CN" altLang="en-US" sz="1400" dirty="0">
                <a:latin typeface="Arial" panose="020B0604020202020204" pitchFamily="34" charset="0"/>
              </a:rPr>
              <a:t>分为</a:t>
            </a:r>
            <a:r>
              <a:rPr lang="en-US" altLang="zh-CN" sz="1400" dirty="0">
                <a:latin typeface="Arial" panose="020B0604020202020204" pitchFamily="34" charset="0"/>
              </a:rPr>
              <a:t>Map Task </a:t>
            </a:r>
            <a:r>
              <a:rPr lang="zh-CN" altLang="en-US" sz="1400" dirty="0">
                <a:latin typeface="Arial" panose="020B0604020202020204" pitchFamily="34" charset="0"/>
              </a:rPr>
              <a:t>和</a:t>
            </a:r>
            <a:r>
              <a:rPr lang="en-US" altLang="zh-CN" sz="1400" dirty="0">
                <a:latin typeface="Arial" panose="020B0604020202020204" pitchFamily="34" charset="0"/>
              </a:rPr>
              <a:t>Reduce Task </a:t>
            </a:r>
            <a:r>
              <a:rPr lang="zh-CN" altLang="en-US" sz="1400" dirty="0">
                <a:latin typeface="Arial" panose="020B0604020202020204" pitchFamily="34" charset="0"/>
              </a:rPr>
              <a:t>两种，均由</a:t>
            </a:r>
            <a:r>
              <a:rPr lang="en-US" altLang="zh-CN" sz="1400" dirty="0" err="1">
                <a:latin typeface="Arial" panose="020B0604020202020204" pitchFamily="34" charset="0"/>
              </a:rPr>
              <a:t>TaskTracker</a:t>
            </a:r>
            <a:r>
              <a:rPr lang="en-US" altLang="zh-CN" sz="1400" dirty="0">
                <a:latin typeface="Arial" panose="020B0604020202020204" pitchFamily="34" charset="0"/>
              </a:rPr>
              <a:t> </a:t>
            </a:r>
            <a:r>
              <a:rPr lang="zh-CN" altLang="en-US" sz="1400" dirty="0">
                <a:latin typeface="Arial" panose="020B0604020202020204" pitchFamily="34" charset="0"/>
              </a:rPr>
              <a:t>启动</a:t>
            </a:r>
          </a:p>
          <a:p>
            <a:pPr marL="342900" indent="-342900">
              <a:buFont typeface="Wingdings" panose="05000000000000000000" pitchFamily="2" charset="2"/>
              <a:buChar char="p"/>
            </a:pPr>
            <a:endParaRPr lang="zh-CN" altLang="en-US" sz="2000" dirty="0">
              <a:latin typeface="Arial" panose="020B0604020202020204" pitchFamily="34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D875ECF-5D9B-4EF2-87E7-8A02A6D8917F}"/>
              </a:ext>
            </a:extLst>
          </p:cNvPr>
          <p:cNvSpPr/>
          <p:nvPr/>
        </p:nvSpPr>
        <p:spPr>
          <a:xfrm>
            <a:off x="1096651" y="1794170"/>
            <a:ext cx="92728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MapReduce</a:t>
            </a:r>
            <a:r>
              <a:rPr lang="zh-CN" altLang="en-US" dirty="0"/>
              <a:t>体系结构主要由 </a:t>
            </a:r>
            <a:r>
              <a:rPr lang="en-US" altLang="zh-CN" dirty="0"/>
              <a:t>Client</a:t>
            </a:r>
            <a:r>
              <a:rPr lang="zh-CN" altLang="en-US" dirty="0"/>
              <a:t>、</a:t>
            </a:r>
            <a:r>
              <a:rPr lang="en-US" altLang="zh-CN" dirty="0" err="1"/>
              <a:t>JobTracker</a:t>
            </a:r>
            <a:r>
              <a:rPr lang="zh-CN" altLang="en-US" dirty="0"/>
              <a:t>、</a:t>
            </a:r>
            <a:r>
              <a:rPr lang="en-US" altLang="zh-CN" dirty="0" err="1"/>
              <a:t>TaskTracker</a:t>
            </a:r>
            <a:r>
              <a:rPr lang="zh-CN" altLang="en-US" dirty="0"/>
              <a:t>以及</a:t>
            </a:r>
            <a:r>
              <a:rPr lang="en-US" altLang="zh-CN" dirty="0"/>
              <a:t>Task</a:t>
            </a:r>
            <a:r>
              <a:rPr lang="zh-CN" altLang="en-US" dirty="0"/>
              <a:t>四部分组成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763345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416"/>
    </mc:Choice>
    <mc:Fallback xmlns="">
      <p:transition spd="slow" advTm="24416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 2 MapReduce</a:t>
            </a:r>
            <a:r>
              <a:rPr lang="zh-CN" altLang="en-US" dirty="0"/>
              <a:t>简介</a:t>
            </a:r>
          </a:p>
          <a:p>
            <a:endParaRPr lang="zh-CN" altLang="en-US" dirty="0"/>
          </a:p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CN" dirty="0"/>
              <a:t>2.3 MapReduce</a:t>
            </a:r>
            <a:r>
              <a:rPr lang="zh-CN" altLang="en-US" dirty="0"/>
              <a:t>工作流程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7B12606-6A84-42B0-AE97-BCDF22C3767A}"/>
              </a:ext>
            </a:extLst>
          </p:cNvPr>
          <p:cNvSpPr/>
          <p:nvPr/>
        </p:nvSpPr>
        <p:spPr>
          <a:xfrm>
            <a:off x="1129558" y="1971021"/>
            <a:ext cx="92728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MapReduce</a:t>
            </a:r>
            <a:r>
              <a:rPr lang="zh-CN" altLang="en-US" dirty="0"/>
              <a:t>整体工作流程如下，后面将展示归并排序</a:t>
            </a:r>
            <a:r>
              <a:rPr lang="en-US" altLang="zh-CN" dirty="0"/>
              <a:t>&amp;</a:t>
            </a:r>
            <a:r>
              <a:rPr lang="zh-CN" altLang="en-US" dirty="0"/>
              <a:t>词频统计实例。</a:t>
            </a:r>
            <a:endParaRPr lang="en-US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4386349-2832-4A74-84A9-798597AE4A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014"/>
          <a:stretch/>
        </p:blipFill>
        <p:spPr>
          <a:xfrm>
            <a:off x="1897621" y="2414644"/>
            <a:ext cx="8311608" cy="385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170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416"/>
    </mc:Choice>
    <mc:Fallback xmlns="">
      <p:transition spd="slow" advTm="24416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 2 MapReduce</a:t>
            </a:r>
            <a:r>
              <a:rPr lang="zh-CN" altLang="en-US" dirty="0"/>
              <a:t>简介</a:t>
            </a:r>
          </a:p>
          <a:p>
            <a:endParaRPr lang="zh-CN" altLang="en-US" dirty="0"/>
          </a:p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CN" dirty="0"/>
              <a:t>2.3.1 MapReduce--Split</a:t>
            </a:r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F6A545C-1E3A-4716-9A62-9DE9E972A5AE}"/>
              </a:ext>
            </a:extLst>
          </p:cNvPr>
          <p:cNvSpPr/>
          <p:nvPr/>
        </p:nvSpPr>
        <p:spPr>
          <a:xfrm>
            <a:off x="1058943" y="1988377"/>
            <a:ext cx="919741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 sz="1600" dirty="0">
                <a:latin typeface="+mn-ea"/>
              </a:rPr>
              <a:t>HDFS </a:t>
            </a:r>
            <a:r>
              <a:rPr lang="zh-CN" altLang="en-US" sz="1600" dirty="0">
                <a:latin typeface="+mn-ea"/>
              </a:rPr>
              <a:t>以固定大小的</a:t>
            </a:r>
            <a:r>
              <a:rPr lang="en-US" altLang="zh-CN" sz="1600" dirty="0">
                <a:latin typeface="+mn-ea"/>
              </a:rPr>
              <a:t>block </a:t>
            </a:r>
            <a:r>
              <a:rPr lang="zh-CN" altLang="en-US" sz="1600" dirty="0">
                <a:latin typeface="+mn-ea"/>
              </a:rPr>
              <a:t>为基本单位存储数据，而对于</a:t>
            </a:r>
            <a:r>
              <a:rPr lang="en-US" altLang="zh-CN" sz="1600" dirty="0">
                <a:latin typeface="+mn-ea"/>
              </a:rPr>
              <a:t>MapReduce </a:t>
            </a:r>
            <a:r>
              <a:rPr lang="zh-CN" altLang="en-US" sz="1600" dirty="0">
                <a:latin typeface="+mn-ea"/>
              </a:rPr>
              <a:t>而言，其处理单位是</a:t>
            </a:r>
            <a:r>
              <a:rPr lang="en-US" altLang="zh-CN" sz="1600" dirty="0">
                <a:latin typeface="+mn-ea"/>
              </a:rPr>
              <a:t>split</a:t>
            </a:r>
            <a:r>
              <a:rPr lang="zh-CN" altLang="en-US" sz="1600" dirty="0">
                <a:latin typeface="+mn-ea"/>
              </a:rPr>
              <a:t>。</a:t>
            </a:r>
            <a:r>
              <a:rPr lang="en-US" altLang="zh-CN" sz="1600" dirty="0">
                <a:latin typeface="+mn-ea"/>
              </a:rPr>
              <a:t>split </a:t>
            </a:r>
            <a:r>
              <a:rPr lang="zh-CN" altLang="en-US" sz="1600" dirty="0">
                <a:latin typeface="+mn-ea"/>
              </a:rPr>
              <a:t>是一个逻辑概念，它只包含一些元数据信息，比如数据起始位置、数据长度、数据所在节点等。它的划分方法完全由用户自己决定。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0E506C9F-573B-4E50-87A6-7711CE25F3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38" y="3133118"/>
            <a:ext cx="9037124" cy="30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102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416"/>
    </mc:Choice>
    <mc:Fallback xmlns="">
      <p:transition spd="slow" advTm="24416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 2 MapReduce</a:t>
            </a:r>
            <a:r>
              <a:rPr lang="zh-CN" altLang="en-US" dirty="0"/>
              <a:t>简介</a:t>
            </a:r>
          </a:p>
          <a:p>
            <a:endParaRPr lang="zh-CN" altLang="en-US" dirty="0"/>
          </a:p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CN" dirty="0"/>
              <a:t>2.3.2 MapReduce--Shuffle</a:t>
            </a:r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BD464080-03C1-4A43-A19B-E5533EDCC13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6" t="999" r="953" b="915"/>
          <a:stretch/>
        </p:blipFill>
        <p:spPr>
          <a:xfrm>
            <a:off x="1527144" y="2055042"/>
            <a:ext cx="8797928" cy="39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235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416"/>
    </mc:Choice>
    <mc:Fallback xmlns="">
      <p:transition spd="slow" advTm="24416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矩形 53"/>
          <p:cNvSpPr/>
          <p:nvPr/>
        </p:nvSpPr>
        <p:spPr>
          <a:xfrm>
            <a:off x="5036491" y="5268282"/>
            <a:ext cx="4806168" cy="7583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5014369" y="723485"/>
            <a:ext cx="4806168" cy="75837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69" name="Picture 168"/>
          <p:cNvPicPr>
            <a:picLocks noChangeAspect="1"/>
          </p:cNvPicPr>
          <p:nvPr/>
        </p:nvPicPr>
        <p:blipFill>
          <a:blip r:embed="rId3">
            <a:alphaModFix amt="4000"/>
          </a:blip>
          <a:stretch>
            <a:fillRect/>
          </a:stretch>
        </p:blipFill>
        <p:spPr>
          <a:xfrm>
            <a:off x="5731740" y="-92424"/>
            <a:ext cx="7166113" cy="7166113"/>
          </a:xfrm>
          <a:prstGeom prst="rect">
            <a:avLst/>
          </a:prstGeom>
        </p:spPr>
      </p:pic>
      <p:pic>
        <p:nvPicPr>
          <p:cNvPr id="136" name="Picture 13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-1152997" y="1166249"/>
            <a:ext cx="6858000" cy="4552006"/>
          </a:xfrm>
          <a:prstGeom prst="rect">
            <a:avLst/>
          </a:prstGeom>
        </p:spPr>
      </p:pic>
      <p:sp>
        <p:nvSpPr>
          <p:cNvPr id="137" name="Rectangle 136"/>
          <p:cNvSpPr/>
          <p:nvPr/>
        </p:nvSpPr>
        <p:spPr>
          <a:xfrm>
            <a:off x="0" y="0"/>
            <a:ext cx="4552006" cy="6858000"/>
          </a:xfrm>
          <a:prstGeom prst="rect">
            <a:avLst/>
          </a:prstGeom>
          <a:solidFill>
            <a:srgbClr val="0064B8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矩形 78"/>
          <p:cNvSpPr/>
          <p:nvPr/>
        </p:nvSpPr>
        <p:spPr>
          <a:xfrm>
            <a:off x="5129011" y="1087011"/>
            <a:ext cx="602729" cy="22084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>
              <a:solidFill>
                <a:srgbClr val="0064B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38" name="组合 37"/>
          <p:cNvGrpSpPr/>
          <p:nvPr/>
        </p:nvGrpSpPr>
        <p:grpSpPr>
          <a:xfrm>
            <a:off x="4979583" y="723484"/>
            <a:ext cx="4674974" cy="755980"/>
            <a:chOff x="4951741" y="2055020"/>
            <a:chExt cx="2896302" cy="799006"/>
          </a:xfrm>
        </p:grpSpPr>
        <p:sp>
          <p:nvSpPr>
            <p:cNvPr id="38" name="文本框 21"/>
            <p:cNvSpPr txBox="1"/>
            <p:nvPr/>
          </p:nvSpPr>
          <p:spPr>
            <a:xfrm>
              <a:off x="4951741" y="2158184"/>
              <a:ext cx="587123" cy="55399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 anchor="ctr" anchorCtr="0">
              <a:spAutoFit/>
            </a:bodyPr>
            <a:lstStyle/>
            <a:p>
              <a:pPr algn="ctr"/>
              <a:r>
                <a:rPr lang="en-US" altLang="zh-CN" sz="3600" dirty="0">
                  <a:solidFill>
                    <a:srgbClr val="0064B8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01</a:t>
              </a:r>
              <a:endParaRPr lang="zh-CN" altLang="en-US" sz="3600" dirty="0">
                <a:solidFill>
                  <a:srgbClr val="0064B8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140" name="组合 35"/>
            <p:cNvGrpSpPr/>
            <p:nvPr/>
          </p:nvGrpSpPr>
          <p:grpSpPr>
            <a:xfrm>
              <a:off x="5485480" y="2055020"/>
              <a:ext cx="2362563" cy="799006"/>
              <a:chOff x="5609305" y="2026445"/>
              <a:chExt cx="2362563" cy="799006"/>
            </a:xfrm>
          </p:grpSpPr>
          <p:sp>
            <p:nvSpPr>
              <p:cNvPr id="141" name="文本框 30"/>
              <p:cNvSpPr txBox="1"/>
              <p:nvPr/>
            </p:nvSpPr>
            <p:spPr>
              <a:xfrm>
                <a:off x="5609305" y="2026445"/>
                <a:ext cx="2362563" cy="4879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b="1" spc="50" dirty="0">
                    <a:solidFill>
                      <a:srgbClr val="0064B8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Hadoop</a:t>
                </a:r>
                <a:r>
                  <a:rPr lang="zh-CN" altLang="en-US" sz="2400" b="1" spc="50" dirty="0">
                    <a:solidFill>
                      <a:srgbClr val="0064B8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概述</a:t>
                </a:r>
              </a:p>
            </p:txBody>
          </p:sp>
          <p:sp>
            <p:nvSpPr>
              <p:cNvPr id="142" name="文本框 32"/>
              <p:cNvSpPr txBox="1"/>
              <p:nvPr/>
            </p:nvSpPr>
            <p:spPr>
              <a:xfrm>
                <a:off x="5618875" y="2467628"/>
                <a:ext cx="1408434" cy="3578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spc="100" dirty="0">
                    <a:solidFill>
                      <a:srgbClr val="0064B8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Overview of Hadoop</a:t>
                </a:r>
                <a:endParaRPr lang="zh-CN" altLang="en-US" sz="1600" spc="100" dirty="0">
                  <a:solidFill>
                    <a:srgbClr val="0064B8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167" name="文本框 6"/>
          <p:cNvSpPr txBox="1"/>
          <p:nvPr/>
        </p:nvSpPr>
        <p:spPr>
          <a:xfrm>
            <a:off x="1372933" y="3767264"/>
            <a:ext cx="16498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spc="50" dirty="0">
                <a:solidFill>
                  <a:schemeClr val="bg1"/>
                </a:solidFill>
                <a:latin typeface="+mj-ea"/>
                <a:ea typeface="+mj-ea"/>
              </a:rPr>
              <a:t>CONTENTS</a:t>
            </a:r>
            <a:endParaRPr lang="zh-CN" altLang="en-US" sz="2000" spc="5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55" name="矩形 78"/>
          <p:cNvSpPr/>
          <p:nvPr/>
        </p:nvSpPr>
        <p:spPr>
          <a:xfrm>
            <a:off x="5174183" y="5631808"/>
            <a:ext cx="602729" cy="22084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>
              <a:solidFill>
                <a:srgbClr val="0064B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6" name="组合 37"/>
          <p:cNvGrpSpPr/>
          <p:nvPr/>
        </p:nvGrpSpPr>
        <p:grpSpPr>
          <a:xfrm>
            <a:off x="5001705" y="5263459"/>
            <a:ext cx="4693042" cy="781710"/>
            <a:chOff x="4931740" y="2099038"/>
            <a:chExt cx="2907496" cy="826201"/>
          </a:xfrm>
        </p:grpSpPr>
        <p:sp>
          <p:nvSpPr>
            <p:cNvPr id="57" name="文本框 21"/>
            <p:cNvSpPr txBox="1"/>
            <p:nvPr/>
          </p:nvSpPr>
          <p:spPr>
            <a:xfrm>
              <a:off x="4931740" y="2157956"/>
              <a:ext cx="587123" cy="58552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 anchor="ctr" anchorCtr="0">
              <a:spAutoFit/>
            </a:bodyPr>
            <a:lstStyle/>
            <a:p>
              <a:pPr algn="ctr"/>
              <a:r>
                <a:rPr lang="en-US" altLang="zh-CN" sz="3600" dirty="0">
                  <a:solidFill>
                    <a:srgbClr val="0064B8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04</a:t>
              </a:r>
              <a:endParaRPr lang="zh-CN" altLang="en-US" sz="3600" dirty="0">
                <a:solidFill>
                  <a:srgbClr val="0064B8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58" name="组合 35"/>
            <p:cNvGrpSpPr/>
            <p:nvPr/>
          </p:nvGrpSpPr>
          <p:grpSpPr>
            <a:xfrm>
              <a:off x="5476673" y="2099038"/>
              <a:ext cx="2362563" cy="826201"/>
              <a:chOff x="5600498" y="2070463"/>
              <a:chExt cx="2362563" cy="826201"/>
            </a:xfrm>
          </p:grpSpPr>
          <p:sp>
            <p:nvSpPr>
              <p:cNvPr id="59" name="文本框 30"/>
              <p:cNvSpPr txBox="1"/>
              <p:nvPr/>
            </p:nvSpPr>
            <p:spPr>
              <a:xfrm>
                <a:off x="5600498" y="2070463"/>
                <a:ext cx="2362563" cy="4879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b="1" spc="50" dirty="0">
                    <a:solidFill>
                      <a:srgbClr val="0064B8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Spark</a:t>
                </a:r>
                <a:r>
                  <a:rPr lang="zh-CN" altLang="en-US" sz="2400" b="1" spc="50" dirty="0">
                    <a:solidFill>
                      <a:srgbClr val="0064B8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概述</a:t>
                </a:r>
              </a:p>
            </p:txBody>
          </p:sp>
          <p:sp>
            <p:nvSpPr>
              <p:cNvPr id="60" name="文本框 32"/>
              <p:cNvSpPr txBox="1"/>
              <p:nvPr/>
            </p:nvSpPr>
            <p:spPr>
              <a:xfrm>
                <a:off x="5606856" y="2538841"/>
                <a:ext cx="1288267" cy="3578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spc="100" dirty="0">
                    <a:solidFill>
                      <a:srgbClr val="0064B8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Overview of Spark</a:t>
                </a:r>
                <a:endParaRPr lang="zh-CN" altLang="en-US" sz="1600" spc="100" dirty="0">
                  <a:solidFill>
                    <a:srgbClr val="0064B8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36" name="文本框 7"/>
          <p:cNvSpPr txBox="1"/>
          <p:nvPr/>
        </p:nvSpPr>
        <p:spPr>
          <a:xfrm>
            <a:off x="68584" y="2311946"/>
            <a:ext cx="44148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3200" b="1" spc="50" dirty="0">
                <a:solidFill>
                  <a:schemeClr val="bg1"/>
                </a:solidFill>
                <a:latin typeface="+mj-ea"/>
                <a:ea typeface="+mj-ea"/>
              </a:rPr>
              <a:t>Hadoop</a:t>
            </a:r>
            <a:r>
              <a:rPr lang="zh-CN" altLang="en-US" sz="3200" b="1" spc="50" dirty="0">
                <a:solidFill>
                  <a:schemeClr val="bg1"/>
                </a:solidFill>
                <a:latin typeface="+mj-ea"/>
                <a:ea typeface="+mj-ea"/>
              </a:rPr>
              <a:t>与</a:t>
            </a:r>
            <a:r>
              <a:rPr lang="en-US" altLang="zh-CN" sz="3200" b="1" spc="50" dirty="0">
                <a:solidFill>
                  <a:schemeClr val="bg1"/>
                </a:solidFill>
                <a:latin typeface="+mj-ea"/>
                <a:ea typeface="+mj-ea"/>
              </a:rPr>
              <a:t>Spark</a:t>
            </a:r>
            <a:r>
              <a:rPr lang="zh-CN" altLang="en-US" sz="3200" b="1" spc="50" dirty="0">
                <a:solidFill>
                  <a:schemeClr val="bg1"/>
                </a:solidFill>
                <a:latin typeface="+mj-ea"/>
                <a:ea typeface="+mj-ea"/>
              </a:rPr>
              <a:t>简介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73213E56-9BF6-44C5-AD93-3A70551C5933}"/>
              </a:ext>
            </a:extLst>
          </p:cNvPr>
          <p:cNvSpPr/>
          <p:nvPr/>
        </p:nvSpPr>
        <p:spPr>
          <a:xfrm>
            <a:off x="5020529" y="3717913"/>
            <a:ext cx="4806168" cy="7583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5CDBA7F6-73EF-4637-A9CF-A216081839E5}"/>
              </a:ext>
            </a:extLst>
          </p:cNvPr>
          <p:cNvSpPr/>
          <p:nvPr/>
        </p:nvSpPr>
        <p:spPr>
          <a:xfrm>
            <a:off x="5020529" y="2250522"/>
            <a:ext cx="4806168" cy="75837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矩形 78">
            <a:extLst>
              <a:ext uri="{FF2B5EF4-FFF2-40B4-BE49-F238E27FC236}">
                <a16:creationId xmlns:a16="http://schemas.microsoft.com/office/drawing/2014/main" id="{BB30D269-2329-4E87-96A5-C3D4D19352F3}"/>
              </a:ext>
            </a:extLst>
          </p:cNvPr>
          <p:cNvSpPr/>
          <p:nvPr/>
        </p:nvSpPr>
        <p:spPr>
          <a:xfrm>
            <a:off x="5135171" y="2614048"/>
            <a:ext cx="602729" cy="22084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>
              <a:solidFill>
                <a:srgbClr val="0064B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4" name="组合 37">
            <a:extLst>
              <a:ext uri="{FF2B5EF4-FFF2-40B4-BE49-F238E27FC236}">
                <a16:creationId xmlns:a16="http://schemas.microsoft.com/office/drawing/2014/main" id="{8C899AE1-482E-4F20-A471-821B50541B8D}"/>
              </a:ext>
            </a:extLst>
          </p:cNvPr>
          <p:cNvGrpSpPr/>
          <p:nvPr/>
        </p:nvGrpSpPr>
        <p:grpSpPr>
          <a:xfrm>
            <a:off x="4985743" y="2250521"/>
            <a:ext cx="4674974" cy="755980"/>
            <a:chOff x="4951741" y="2055020"/>
            <a:chExt cx="2896302" cy="799006"/>
          </a:xfrm>
        </p:grpSpPr>
        <p:sp>
          <p:nvSpPr>
            <p:cNvPr id="25" name="文本框 21">
              <a:extLst>
                <a:ext uri="{FF2B5EF4-FFF2-40B4-BE49-F238E27FC236}">
                  <a16:creationId xmlns:a16="http://schemas.microsoft.com/office/drawing/2014/main" id="{775BAC05-BECB-4055-BF90-194B5A903E0F}"/>
                </a:ext>
              </a:extLst>
            </p:cNvPr>
            <p:cNvSpPr txBox="1"/>
            <p:nvPr/>
          </p:nvSpPr>
          <p:spPr>
            <a:xfrm>
              <a:off x="4951741" y="2142419"/>
              <a:ext cx="587123" cy="58552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 anchor="ctr" anchorCtr="0">
              <a:spAutoFit/>
            </a:bodyPr>
            <a:lstStyle/>
            <a:p>
              <a:pPr algn="ctr"/>
              <a:r>
                <a:rPr lang="en-US" altLang="zh-CN" sz="3600" dirty="0">
                  <a:solidFill>
                    <a:srgbClr val="0064B8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02</a:t>
              </a:r>
              <a:endParaRPr lang="zh-CN" altLang="en-US" sz="3600" dirty="0">
                <a:solidFill>
                  <a:srgbClr val="0064B8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26" name="组合 35">
              <a:extLst>
                <a:ext uri="{FF2B5EF4-FFF2-40B4-BE49-F238E27FC236}">
                  <a16:creationId xmlns:a16="http://schemas.microsoft.com/office/drawing/2014/main" id="{DAA9096C-DBAC-48A0-A302-36341B26C894}"/>
                </a:ext>
              </a:extLst>
            </p:cNvPr>
            <p:cNvGrpSpPr/>
            <p:nvPr/>
          </p:nvGrpSpPr>
          <p:grpSpPr>
            <a:xfrm>
              <a:off x="5485480" y="2055020"/>
              <a:ext cx="2362563" cy="799006"/>
              <a:chOff x="5609305" y="2026445"/>
              <a:chExt cx="2362563" cy="799006"/>
            </a:xfrm>
          </p:grpSpPr>
          <p:sp>
            <p:nvSpPr>
              <p:cNvPr id="27" name="文本框 30">
                <a:extLst>
                  <a:ext uri="{FF2B5EF4-FFF2-40B4-BE49-F238E27FC236}">
                    <a16:creationId xmlns:a16="http://schemas.microsoft.com/office/drawing/2014/main" id="{4DFFC5B6-1D9C-4618-9F2A-CD1004A51E5B}"/>
                  </a:ext>
                </a:extLst>
              </p:cNvPr>
              <p:cNvSpPr txBox="1"/>
              <p:nvPr/>
            </p:nvSpPr>
            <p:spPr>
              <a:xfrm>
                <a:off x="5609305" y="2026445"/>
                <a:ext cx="2362563" cy="4879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b="1" spc="50" dirty="0">
                    <a:solidFill>
                      <a:srgbClr val="0064B8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MapReduce</a:t>
                </a:r>
                <a:r>
                  <a:rPr lang="zh-CN" altLang="en-US" sz="2400" b="1" spc="50" dirty="0">
                    <a:solidFill>
                      <a:srgbClr val="0064B8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简介</a:t>
                </a:r>
              </a:p>
            </p:txBody>
          </p:sp>
          <p:sp>
            <p:nvSpPr>
              <p:cNvPr id="28" name="文本框 32">
                <a:extLst>
                  <a:ext uri="{FF2B5EF4-FFF2-40B4-BE49-F238E27FC236}">
                    <a16:creationId xmlns:a16="http://schemas.microsoft.com/office/drawing/2014/main" id="{8EB20BD4-7C02-4BE5-A2CB-3D98A2246553}"/>
                  </a:ext>
                </a:extLst>
              </p:cNvPr>
              <p:cNvSpPr txBox="1"/>
              <p:nvPr/>
            </p:nvSpPr>
            <p:spPr>
              <a:xfrm>
                <a:off x="5618875" y="2467628"/>
                <a:ext cx="1839446" cy="3578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spc="100" dirty="0">
                    <a:solidFill>
                      <a:srgbClr val="0064B8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Introduction of MapReduce</a:t>
                </a:r>
                <a:endParaRPr lang="zh-CN" altLang="en-US" sz="1600" spc="100" dirty="0">
                  <a:solidFill>
                    <a:srgbClr val="0064B8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29" name="矩形 78">
            <a:extLst>
              <a:ext uri="{FF2B5EF4-FFF2-40B4-BE49-F238E27FC236}">
                <a16:creationId xmlns:a16="http://schemas.microsoft.com/office/drawing/2014/main" id="{3F591B8B-B2FA-4D92-80B4-1739BD5A4060}"/>
              </a:ext>
            </a:extLst>
          </p:cNvPr>
          <p:cNvSpPr/>
          <p:nvPr/>
        </p:nvSpPr>
        <p:spPr>
          <a:xfrm>
            <a:off x="5158221" y="4081439"/>
            <a:ext cx="602729" cy="22084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>
              <a:solidFill>
                <a:srgbClr val="0064B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0" name="组合 37">
            <a:extLst>
              <a:ext uri="{FF2B5EF4-FFF2-40B4-BE49-F238E27FC236}">
                <a16:creationId xmlns:a16="http://schemas.microsoft.com/office/drawing/2014/main" id="{098EB00A-7EED-4242-AAAF-E9CE0A4AA2E0}"/>
              </a:ext>
            </a:extLst>
          </p:cNvPr>
          <p:cNvGrpSpPr/>
          <p:nvPr/>
        </p:nvGrpSpPr>
        <p:grpSpPr>
          <a:xfrm>
            <a:off x="4985743" y="3713090"/>
            <a:ext cx="4693042" cy="781710"/>
            <a:chOff x="4931740" y="2099038"/>
            <a:chExt cx="2907496" cy="826201"/>
          </a:xfrm>
        </p:grpSpPr>
        <p:sp>
          <p:nvSpPr>
            <p:cNvPr id="31" name="文本框 21">
              <a:extLst>
                <a:ext uri="{FF2B5EF4-FFF2-40B4-BE49-F238E27FC236}">
                  <a16:creationId xmlns:a16="http://schemas.microsoft.com/office/drawing/2014/main" id="{41BCF95E-8A04-4C5A-800B-52D3E0F81BE5}"/>
                </a:ext>
              </a:extLst>
            </p:cNvPr>
            <p:cNvSpPr txBox="1"/>
            <p:nvPr/>
          </p:nvSpPr>
          <p:spPr>
            <a:xfrm>
              <a:off x="4931740" y="2157956"/>
              <a:ext cx="587123" cy="58552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 anchor="ctr" anchorCtr="0">
              <a:spAutoFit/>
            </a:bodyPr>
            <a:lstStyle/>
            <a:p>
              <a:pPr algn="ctr"/>
              <a:r>
                <a:rPr lang="en-US" altLang="zh-CN" sz="3600" dirty="0">
                  <a:solidFill>
                    <a:srgbClr val="0064B8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03</a:t>
              </a:r>
              <a:endParaRPr lang="zh-CN" altLang="en-US" sz="3600" dirty="0">
                <a:solidFill>
                  <a:srgbClr val="0064B8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32" name="组合 35">
              <a:extLst>
                <a:ext uri="{FF2B5EF4-FFF2-40B4-BE49-F238E27FC236}">
                  <a16:creationId xmlns:a16="http://schemas.microsoft.com/office/drawing/2014/main" id="{00594FDF-1639-412A-B562-A2A561F33D8D}"/>
                </a:ext>
              </a:extLst>
            </p:cNvPr>
            <p:cNvGrpSpPr/>
            <p:nvPr/>
          </p:nvGrpSpPr>
          <p:grpSpPr>
            <a:xfrm>
              <a:off x="5476673" y="2099038"/>
              <a:ext cx="2362563" cy="826201"/>
              <a:chOff x="5600498" y="2070463"/>
              <a:chExt cx="2362563" cy="826201"/>
            </a:xfrm>
          </p:grpSpPr>
          <p:sp>
            <p:nvSpPr>
              <p:cNvPr id="33" name="文本框 30">
                <a:extLst>
                  <a:ext uri="{FF2B5EF4-FFF2-40B4-BE49-F238E27FC236}">
                    <a16:creationId xmlns:a16="http://schemas.microsoft.com/office/drawing/2014/main" id="{A06C976D-C635-4132-A5C3-53CB3C69AC2D}"/>
                  </a:ext>
                </a:extLst>
              </p:cNvPr>
              <p:cNvSpPr txBox="1"/>
              <p:nvPr/>
            </p:nvSpPr>
            <p:spPr>
              <a:xfrm>
                <a:off x="5600498" y="2070463"/>
                <a:ext cx="2362563" cy="4879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b="1" spc="50" dirty="0">
                    <a:solidFill>
                      <a:srgbClr val="0064B8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HDFS</a:t>
                </a:r>
                <a:r>
                  <a:rPr lang="zh-CN" altLang="en-US" sz="2400" b="1" spc="50" dirty="0">
                    <a:solidFill>
                      <a:srgbClr val="0064B8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简介</a:t>
                </a:r>
              </a:p>
            </p:txBody>
          </p:sp>
          <p:sp>
            <p:nvSpPr>
              <p:cNvPr id="34" name="文本框 32">
                <a:extLst>
                  <a:ext uri="{FF2B5EF4-FFF2-40B4-BE49-F238E27FC236}">
                    <a16:creationId xmlns:a16="http://schemas.microsoft.com/office/drawing/2014/main" id="{A6ED9C51-EFF4-4207-AF0F-A624DCB99FA1}"/>
                  </a:ext>
                </a:extLst>
              </p:cNvPr>
              <p:cNvSpPr txBox="1"/>
              <p:nvPr/>
            </p:nvSpPr>
            <p:spPr>
              <a:xfrm>
                <a:off x="5606856" y="2538841"/>
                <a:ext cx="1460076" cy="3578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spc="100" dirty="0">
                    <a:solidFill>
                      <a:srgbClr val="0064B8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Introduction of HDFS</a:t>
                </a:r>
                <a:endParaRPr lang="zh-CN" altLang="en-US" sz="1600" spc="100" dirty="0">
                  <a:solidFill>
                    <a:srgbClr val="0064B8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623">
        <p:fade/>
      </p:transition>
    </mc:Choice>
    <mc:Fallback xmlns="">
      <p:transition spd="med" advTm="6623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 2 MapReduce</a:t>
            </a:r>
            <a:r>
              <a:rPr lang="zh-CN" altLang="en-US" dirty="0"/>
              <a:t>简介</a:t>
            </a:r>
          </a:p>
          <a:p>
            <a:endParaRPr lang="zh-CN" altLang="en-US" dirty="0"/>
          </a:p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CN" dirty="0"/>
              <a:t>2.3.2 MapReduce--Shuffle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C22ADB7-39C5-40F7-A16E-45353230D2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61" r="42870"/>
          <a:stretch/>
        </p:blipFill>
        <p:spPr>
          <a:xfrm>
            <a:off x="1203489" y="2041011"/>
            <a:ext cx="4751109" cy="37800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13606A63-925C-4B79-A4F0-3DC4DB1E9057}"/>
              </a:ext>
            </a:extLst>
          </p:cNvPr>
          <p:cNvSpPr/>
          <p:nvPr/>
        </p:nvSpPr>
        <p:spPr>
          <a:xfrm>
            <a:off x="6526491" y="1723018"/>
            <a:ext cx="4380321" cy="42548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1400" dirty="0"/>
              <a:t>每个</a:t>
            </a:r>
            <a:r>
              <a:rPr lang="en-US" altLang="zh-CN" sz="1400" dirty="0"/>
              <a:t>Map</a:t>
            </a:r>
            <a:r>
              <a:rPr lang="zh-CN" altLang="en-US" sz="1400" dirty="0"/>
              <a:t>任务分配一个缓存，</a:t>
            </a:r>
            <a:r>
              <a:rPr lang="en-US" altLang="zh-CN" sz="1400" dirty="0"/>
              <a:t>MapReduce</a:t>
            </a:r>
            <a:r>
              <a:rPr lang="zh-CN" altLang="en-US" sz="1400" dirty="0"/>
              <a:t>默认</a:t>
            </a:r>
            <a:r>
              <a:rPr lang="en-US" altLang="zh-CN" sz="1400" dirty="0"/>
              <a:t>100MB</a:t>
            </a:r>
            <a:r>
              <a:rPr lang="zh-CN" altLang="en-US" sz="1400" dirty="0"/>
              <a:t>缓存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/>
              <a:t>设置溢写比例</a:t>
            </a:r>
            <a:r>
              <a:rPr lang="en-US" altLang="zh-CN" sz="1400" dirty="0"/>
              <a:t>0.8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/>
              <a:t>分区默认采用哈希函数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/>
              <a:t>排序是默认的操作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/>
              <a:t>排序后可以合并（</a:t>
            </a:r>
            <a:r>
              <a:rPr lang="en-US" altLang="zh-CN" sz="1400" dirty="0"/>
              <a:t>Combine</a:t>
            </a:r>
            <a:r>
              <a:rPr lang="zh-CN" altLang="en-US" sz="1400" dirty="0"/>
              <a:t>）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/>
              <a:t>合并不能改变最终结果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1400" dirty="0"/>
              <a:t>在</a:t>
            </a:r>
            <a:r>
              <a:rPr lang="en-US" altLang="zh-CN" sz="1400" dirty="0"/>
              <a:t>Map</a:t>
            </a:r>
            <a:r>
              <a:rPr lang="zh-CN" altLang="en-US" sz="1400" dirty="0"/>
              <a:t>任务全部结束之前进行归并，归并得到一个大的文件，放在本地磁盘。文件归并时，如果溢写文件数量大于预定值（默认是</a:t>
            </a:r>
            <a:r>
              <a:rPr lang="en-US" altLang="zh-CN" sz="1400" dirty="0"/>
              <a:t>3</a:t>
            </a:r>
            <a:r>
              <a:rPr lang="zh-CN" altLang="en-US" sz="1400" dirty="0"/>
              <a:t>）则可以再次启动</a:t>
            </a:r>
            <a:r>
              <a:rPr lang="en-US" altLang="zh-CN" sz="1400" dirty="0"/>
              <a:t>Combiner</a:t>
            </a:r>
            <a:r>
              <a:rPr lang="zh-CN" altLang="en-US" sz="1400" dirty="0"/>
              <a:t>，少于</a:t>
            </a:r>
            <a:r>
              <a:rPr lang="en-US" altLang="zh-CN" sz="1400" dirty="0"/>
              <a:t>3</a:t>
            </a:r>
            <a:r>
              <a:rPr lang="zh-CN" altLang="en-US" sz="1400" dirty="0"/>
              <a:t>不需要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1400" dirty="0" err="1"/>
              <a:t>JobTracker</a:t>
            </a:r>
            <a:r>
              <a:rPr lang="zh-CN" altLang="en-US" sz="1400" dirty="0"/>
              <a:t>会一直监测</a:t>
            </a:r>
            <a:r>
              <a:rPr lang="en-US" altLang="zh-CN" sz="1400" dirty="0"/>
              <a:t>Map</a:t>
            </a:r>
            <a:r>
              <a:rPr lang="zh-CN" altLang="en-US" sz="1400" dirty="0"/>
              <a:t>任务的执行，并通知</a:t>
            </a:r>
            <a:r>
              <a:rPr lang="en-US" altLang="zh-CN" sz="1400" dirty="0"/>
              <a:t>Reduce</a:t>
            </a:r>
            <a:r>
              <a:rPr lang="zh-CN" altLang="en-US" sz="1400" dirty="0"/>
              <a:t>任务来领取数据</a:t>
            </a:r>
          </a:p>
        </p:txBody>
      </p:sp>
    </p:spTree>
    <p:extLst>
      <p:ext uri="{BB962C8B-B14F-4D97-AF65-F5344CB8AC3E}">
        <p14:creationId xmlns:p14="http://schemas.microsoft.com/office/powerpoint/2010/main" val="2610898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416"/>
    </mc:Choice>
    <mc:Fallback xmlns="">
      <p:transition spd="slow" advTm="24416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 2 MapReduce</a:t>
            </a:r>
            <a:r>
              <a:rPr lang="zh-CN" altLang="en-US" dirty="0"/>
              <a:t>简介</a:t>
            </a:r>
          </a:p>
          <a:p>
            <a:endParaRPr lang="zh-CN" altLang="en-US" dirty="0"/>
          </a:p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CN" dirty="0"/>
              <a:t>2.3.2 MapReduce--Shuffle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C22ADB7-39C5-40F7-A16E-45353230D2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7688"/>
          <a:stretch/>
        </p:blipFill>
        <p:spPr>
          <a:xfrm>
            <a:off x="1923068" y="2064460"/>
            <a:ext cx="3572612" cy="37800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97D3536B-5E20-419C-8445-3F104A2EB52A}"/>
              </a:ext>
            </a:extLst>
          </p:cNvPr>
          <p:cNvSpPr/>
          <p:nvPr/>
        </p:nvSpPr>
        <p:spPr>
          <a:xfrm>
            <a:off x="6265385" y="2064460"/>
            <a:ext cx="3993971" cy="3474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p"/>
            </a:pPr>
            <a:r>
              <a:rPr lang="en-US" altLang="zh-CN" sz="1400" dirty="0">
                <a:solidFill>
                  <a:schemeClr val="tx2">
                    <a:lumMod val="95000"/>
                    <a:lumOff val="5000"/>
                  </a:schemeClr>
                </a:solidFill>
                <a:latin typeface="+mn-ea"/>
              </a:rPr>
              <a:t>Reduce</a:t>
            </a:r>
            <a:r>
              <a:rPr lang="zh-CN" altLang="en-US" sz="1400" dirty="0">
                <a:solidFill>
                  <a:schemeClr val="tx2">
                    <a:lumMod val="95000"/>
                    <a:lumOff val="5000"/>
                  </a:schemeClr>
                </a:solidFill>
                <a:latin typeface="+mn-ea"/>
              </a:rPr>
              <a:t>任务通过</a:t>
            </a:r>
            <a:r>
              <a:rPr lang="en-US" altLang="zh-CN" sz="1400" dirty="0">
                <a:solidFill>
                  <a:schemeClr val="tx2">
                    <a:lumMod val="95000"/>
                    <a:lumOff val="5000"/>
                  </a:schemeClr>
                </a:solidFill>
                <a:latin typeface="+mn-ea"/>
              </a:rPr>
              <a:t>RPC</a:t>
            </a:r>
            <a:r>
              <a:rPr lang="zh-CN" altLang="en-US" sz="1400" dirty="0">
                <a:solidFill>
                  <a:schemeClr val="tx2">
                    <a:lumMod val="95000"/>
                    <a:lumOff val="5000"/>
                  </a:schemeClr>
                </a:solidFill>
                <a:latin typeface="+mn-ea"/>
              </a:rPr>
              <a:t>向</a:t>
            </a:r>
            <a:r>
              <a:rPr lang="en-US" altLang="zh-CN" sz="1400" dirty="0" err="1">
                <a:solidFill>
                  <a:schemeClr val="tx2">
                    <a:lumMod val="95000"/>
                    <a:lumOff val="5000"/>
                  </a:schemeClr>
                </a:solidFill>
                <a:latin typeface="+mn-ea"/>
              </a:rPr>
              <a:t>JobTracker</a:t>
            </a:r>
            <a:r>
              <a:rPr lang="zh-CN" altLang="en-US" sz="1400" dirty="0">
                <a:solidFill>
                  <a:schemeClr val="tx2">
                    <a:lumMod val="95000"/>
                    <a:lumOff val="5000"/>
                  </a:schemeClr>
                </a:solidFill>
                <a:latin typeface="+mn-ea"/>
              </a:rPr>
              <a:t>询问</a:t>
            </a:r>
            <a:r>
              <a:rPr lang="en-US" altLang="zh-CN" sz="1400" dirty="0">
                <a:solidFill>
                  <a:schemeClr val="tx2">
                    <a:lumMod val="95000"/>
                    <a:lumOff val="5000"/>
                  </a:schemeClr>
                </a:solidFill>
                <a:latin typeface="+mn-ea"/>
              </a:rPr>
              <a:t>Map</a:t>
            </a:r>
            <a:r>
              <a:rPr lang="zh-CN" altLang="en-US" sz="1400" dirty="0">
                <a:solidFill>
                  <a:schemeClr val="tx2">
                    <a:lumMod val="95000"/>
                    <a:lumOff val="5000"/>
                  </a:schemeClr>
                </a:solidFill>
                <a:latin typeface="+mn-ea"/>
              </a:rPr>
              <a:t>任务是否已经完成，若完成，则领取数据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p"/>
            </a:pPr>
            <a:r>
              <a:rPr lang="en-US" altLang="zh-CN" sz="1400" dirty="0">
                <a:solidFill>
                  <a:schemeClr val="tx2">
                    <a:lumMod val="95000"/>
                    <a:lumOff val="5000"/>
                  </a:schemeClr>
                </a:solidFill>
                <a:latin typeface="+mn-ea"/>
              </a:rPr>
              <a:t>Reduce</a:t>
            </a:r>
            <a:r>
              <a:rPr lang="zh-CN" altLang="en-US" sz="1400" dirty="0">
                <a:solidFill>
                  <a:schemeClr val="tx2">
                    <a:lumMod val="95000"/>
                    <a:lumOff val="5000"/>
                  </a:schemeClr>
                </a:solidFill>
                <a:latin typeface="+mn-ea"/>
              </a:rPr>
              <a:t>领取数据先放入缓存，来自不同</a:t>
            </a:r>
            <a:r>
              <a:rPr lang="en-US" altLang="zh-CN" sz="1400" dirty="0">
                <a:solidFill>
                  <a:schemeClr val="tx2">
                    <a:lumMod val="95000"/>
                    <a:lumOff val="5000"/>
                  </a:schemeClr>
                </a:solidFill>
                <a:latin typeface="+mn-ea"/>
              </a:rPr>
              <a:t>Map</a:t>
            </a:r>
            <a:r>
              <a:rPr lang="zh-CN" altLang="en-US" sz="1400" dirty="0">
                <a:solidFill>
                  <a:schemeClr val="tx2">
                    <a:lumMod val="95000"/>
                    <a:lumOff val="5000"/>
                  </a:schemeClr>
                </a:solidFill>
                <a:latin typeface="+mn-ea"/>
              </a:rPr>
              <a:t>机器，先归并，再合并，写入磁盘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p"/>
            </a:pPr>
            <a:r>
              <a:rPr lang="zh-CN" altLang="en-US" sz="1400" dirty="0">
                <a:solidFill>
                  <a:schemeClr val="tx2">
                    <a:lumMod val="95000"/>
                    <a:lumOff val="5000"/>
                  </a:schemeClr>
                </a:solidFill>
                <a:latin typeface="+mn-ea"/>
              </a:rPr>
              <a:t>多个溢写文件归并成一个或多个大文件，文件中的键值对是排序的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p"/>
            </a:pPr>
            <a:r>
              <a:rPr lang="zh-CN" altLang="en-US" sz="1400" dirty="0">
                <a:solidFill>
                  <a:schemeClr val="tx2">
                    <a:lumMod val="95000"/>
                    <a:lumOff val="5000"/>
                  </a:schemeClr>
                </a:solidFill>
                <a:latin typeface="+mn-ea"/>
              </a:rPr>
              <a:t>当数据很少时，不需要溢写到磁盘，直接在缓存中归并，然后输出给</a:t>
            </a:r>
            <a:r>
              <a:rPr lang="en-US" altLang="zh-CN" sz="1400" dirty="0">
                <a:solidFill>
                  <a:schemeClr val="tx2">
                    <a:lumMod val="95000"/>
                    <a:lumOff val="5000"/>
                  </a:schemeClr>
                </a:solidFill>
                <a:latin typeface="+mn-ea"/>
              </a:rPr>
              <a:t>Reduce</a:t>
            </a:r>
          </a:p>
        </p:txBody>
      </p:sp>
    </p:spTree>
    <p:extLst>
      <p:ext uri="{BB962C8B-B14F-4D97-AF65-F5344CB8AC3E}">
        <p14:creationId xmlns:p14="http://schemas.microsoft.com/office/powerpoint/2010/main" val="3748342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416"/>
    </mc:Choice>
    <mc:Fallback xmlns="">
      <p:transition spd="slow" advTm="24416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 2 MapReduce</a:t>
            </a:r>
            <a:r>
              <a:rPr lang="zh-CN" altLang="en-US" dirty="0"/>
              <a:t>简介</a:t>
            </a:r>
          </a:p>
          <a:p>
            <a:endParaRPr lang="zh-CN" altLang="en-US" dirty="0"/>
          </a:p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CN" dirty="0"/>
              <a:t>2.4 </a:t>
            </a:r>
            <a:r>
              <a:rPr lang="zh-CN" altLang="en-US" dirty="0"/>
              <a:t>实例</a:t>
            </a:r>
            <a:r>
              <a:rPr lang="en-US" altLang="zh-CN" dirty="0"/>
              <a:t>1 -- WordCount 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B94154C-96F2-47CD-996B-E00495FE17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29" t="1517" r="1078" b="2401"/>
          <a:stretch/>
        </p:blipFill>
        <p:spPr>
          <a:xfrm>
            <a:off x="2375554" y="1857080"/>
            <a:ext cx="7079530" cy="4392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274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416"/>
    </mc:Choice>
    <mc:Fallback xmlns="">
      <p:transition spd="slow" advTm="24416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 2 MapReduce</a:t>
            </a:r>
            <a:r>
              <a:rPr lang="zh-CN" altLang="en-US" dirty="0"/>
              <a:t>简介</a:t>
            </a:r>
          </a:p>
          <a:p>
            <a:endParaRPr lang="zh-CN" altLang="en-US" dirty="0"/>
          </a:p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CN" dirty="0"/>
              <a:t>2.4 </a:t>
            </a:r>
            <a:r>
              <a:rPr lang="zh-CN" altLang="en-US" dirty="0"/>
              <a:t>实例</a:t>
            </a:r>
            <a:r>
              <a:rPr lang="en-US" altLang="zh-CN" dirty="0"/>
              <a:t>2 -- </a:t>
            </a:r>
            <a:r>
              <a:rPr lang="zh-CN" altLang="en-US" dirty="0"/>
              <a:t>归并排序</a:t>
            </a:r>
            <a:r>
              <a:rPr lang="en-US" altLang="zh-CN" dirty="0"/>
              <a:t>(1/2)</a:t>
            </a:r>
            <a:endParaRPr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8AA291D-14D0-4CEB-9954-919569B57B2F}"/>
              </a:ext>
            </a:extLst>
          </p:cNvPr>
          <p:cNvSpPr/>
          <p:nvPr/>
        </p:nvSpPr>
        <p:spPr>
          <a:xfrm>
            <a:off x="8391866" y="1892222"/>
            <a:ext cx="3139734" cy="44881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zh-CN" altLang="en-US" sz="1300" dirty="0">
                <a:latin typeface="+mn-ea"/>
              </a:rPr>
              <a:t>客户端</a:t>
            </a:r>
            <a:r>
              <a:rPr lang="en-US" altLang="zh-CN" sz="1300" dirty="0">
                <a:latin typeface="+mn-ea"/>
              </a:rPr>
              <a:t>submit</a:t>
            </a:r>
            <a:r>
              <a:rPr lang="zh-CN" altLang="en-US" sz="1300" dirty="0">
                <a:latin typeface="+mn-ea"/>
              </a:rPr>
              <a:t>前会获取待处理数据的信息</a:t>
            </a:r>
            <a:r>
              <a:rPr lang="en-US" altLang="zh-CN" sz="1300" dirty="0">
                <a:latin typeface="+mn-ea"/>
              </a:rPr>
              <a:t>,</a:t>
            </a:r>
            <a:r>
              <a:rPr lang="zh-CN" altLang="en-US" sz="1300" dirty="0">
                <a:latin typeface="+mn-ea"/>
              </a:rPr>
              <a:t> 生成任务分配规划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zh-CN" altLang="en-US" sz="1300" dirty="0">
                <a:latin typeface="+mn-ea"/>
              </a:rPr>
              <a:t>客户端提交切片信息</a:t>
            </a:r>
            <a:r>
              <a:rPr lang="en-US" altLang="zh-CN" sz="1300" dirty="0">
                <a:latin typeface="+mn-ea"/>
              </a:rPr>
              <a:t>,</a:t>
            </a:r>
            <a:r>
              <a:rPr lang="zh-CN" altLang="en-US" sz="1300" dirty="0">
                <a:latin typeface="+mn-ea"/>
              </a:rPr>
              <a:t>程序</a:t>
            </a:r>
            <a:r>
              <a:rPr lang="en-US" altLang="zh-CN" sz="1300" dirty="0">
                <a:latin typeface="+mn-ea"/>
              </a:rPr>
              <a:t>jar</a:t>
            </a:r>
            <a:r>
              <a:rPr lang="zh-CN" altLang="en-US" sz="1300" dirty="0">
                <a:latin typeface="+mn-ea"/>
              </a:rPr>
              <a:t>包</a:t>
            </a:r>
            <a:r>
              <a:rPr lang="en-US" altLang="zh-CN" sz="1300" dirty="0">
                <a:latin typeface="+mn-ea"/>
              </a:rPr>
              <a:t>,</a:t>
            </a:r>
            <a:r>
              <a:rPr lang="zh-CN" altLang="en-US" sz="1300" dirty="0">
                <a:latin typeface="+mn-ea"/>
              </a:rPr>
              <a:t>任务配置</a:t>
            </a:r>
            <a:endParaRPr lang="en-US" altLang="zh-CN" sz="1300" dirty="0">
              <a:latin typeface="+mn-ea"/>
            </a:endParaRP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zh-CN" altLang="en-US" sz="1300" dirty="0">
                <a:latin typeface="+mn-ea"/>
              </a:rPr>
              <a:t>提交切换信息</a:t>
            </a:r>
            <a:endParaRPr lang="en-US" altLang="zh-CN" sz="1300" dirty="0">
              <a:latin typeface="+mn-ea"/>
            </a:endParaRP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en-US" altLang="zh-CN" sz="1300" dirty="0">
                <a:latin typeface="+mn-ea"/>
              </a:rPr>
              <a:t>yarn</a:t>
            </a:r>
            <a:r>
              <a:rPr lang="zh-CN" altLang="en-US" sz="1300" dirty="0">
                <a:latin typeface="+mn-ea"/>
              </a:rPr>
              <a:t>计算启动的</a:t>
            </a:r>
            <a:r>
              <a:rPr lang="en-US" altLang="zh-CN" sz="1300" dirty="0" err="1">
                <a:latin typeface="+mn-ea"/>
              </a:rPr>
              <a:t>maptask</a:t>
            </a:r>
            <a:r>
              <a:rPr lang="zh-CN" altLang="en-US" sz="1300" dirty="0">
                <a:latin typeface="+mn-ea"/>
              </a:rPr>
              <a:t>的数量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en-US" altLang="zh-CN" sz="1300" dirty="0" err="1">
                <a:latin typeface="+mn-ea"/>
              </a:rPr>
              <a:t>maptask</a:t>
            </a:r>
            <a:r>
              <a:rPr lang="zh-CN" altLang="en-US" sz="1300" dirty="0">
                <a:latin typeface="+mn-ea"/>
              </a:rPr>
              <a:t>拿到切片后调用</a:t>
            </a:r>
            <a:r>
              <a:rPr lang="en-US" altLang="zh-CN" sz="1300" dirty="0">
                <a:latin typeface="+mn-ea"/>
              </a:rPr>
              <a:t>input-format</a:t>
            </a:r>
            <a:r>
              <a:rPr lang="zh-CN" altLang="en-US" sz="1300" dirty="0">
                <a:latin typeface="+mn-ea"/>
              </a:rPr>
              <a:t>中的</a:t>
            </a:r>
            <a:r>
              <a:rPr lang="en-US" altLang="zh-CN" sz="1300" dirty="0" err="1">
                <a:latin typeface="+mn-ea"/>
              </a:rPr>
              <a:t>RecordReader</a:t>
            </a:r>
            <a:r>
              <a:rPr lang="zh-CN" altLang="en-US" sz="1300" dirty="0">
                <a:latin typeface="+mn-ea"/>
              </a:rPr>
              <a:t>将原始数据转换为</a:t>
            </a:r>
            <a:r>
              <a:rPr lang="en-US" altLang="zh-CN" sz="1300" dirty="0">
                <a:latin typeface="+mn-ea"/>
              </a:rPr>
              <a:t>KV</a:t>
            </a:r>
            <a:r>
              <a:rPr lang="zh-CN" altLang="en-US" sz="1300" dirty="0">
                <a:latin typeface="+mn-ea"/>
              </a:rPr>
              <a:t>形式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zh-CN" altLang="en-US" sz="1300" dirty="0">
                <a:latin typeface="+mn-ea"/>
              </a:rPr>
              <a:t>将</a:t>
            </a:r>
            <a:r>
              <a:rPr lang="en-US" altLang="zh-CN" sz="1300" dirty="0" err="1">
                <a:latin typeface="+mn-ea"/>
              </a:rPr>
              <a:t>kv</a:t>
            </a:r>
            <a:r>
              <a:rPr lang="zh-CN" altLang="en-US" sz="1300" dirty="0">
                <a:latin typeface="+mn-ea"/>
              </a:rPr>
              <a:t>值交给</a:t>
            </a:r>
            <a:r>
              <a:rPr lang="en-US" altLang="zh-CN" sz="1300" dirty="0">
                <a:latin typeface="+mn-ea"/>
              </a:rPr>
              <a:t>mapper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en-US" altLang="zh-CN" sz="1300" dirty="0">
                <a:latin typeface="+mn-ea"/>
              </a:rPr>
              <a:t>mapper</a:t>
            </a:r>
            <a:r>
              <a:rPr lang="zh-CN" altLang="en-US" sz="1300" dirty="0">
                <a:latin typeface="+mn-ea"/>
              </a:rPr>
              <a:t>逻辑处理完成后将数据交给</a:t>
            </a:r>
            <a:r>
              <a:rPr lang="en-US" altLang="zh-CN" sz="1300" dirty="0" err="1">
                <a:latin typeface="+mn-ea"/>
              </a:rPr>
              <a:t>outputcollector</a:t>
            </a:r>
            <a:r>
              <a:rPr lang="zh-CN" altLang="en-US" sz="1300" dirty="0">
                <a:latin typeface="+mn-ea"/>
              </a:rPr>
              <a:t>写入到环形缓冲区</a:t>
            </a:r>
            <a:r>
              <a:rPr lang="en-US" altLang="zh-CN" sz="1300" dirty="0">
                <a:latin typeface="+mn-ea"/>
              </a:rPr>
              <a:t>shuffle(80%</a:t>
            </a:r>
            <a:r>
              <a:rPr lang="zh-CN" altLang="en-US" sz="1300" dirty="0">
                <a:latin typeface="+mn-ea"/>
              </a:rPr>
              <a:t>后溢写</a:t>
            </a:r>
            <a:r>
              <a:rPr lang="en-US" altLang="zh-CN" sz="1300" dirty="0">
                <a:latin typeface="+mn-ea"/>
              </a:rPr>
              <a:t>,</a:t>
            </a:r>
            <a:r>
              <a:rPr lang="zh-CN" altLang="en-US" sz="1300" dirty="0">
                <a:latin typeface="+mn-ea"/>
              </a:rPr>
              <a:t>默认</a:t>
            </a:r>
            <a:r>
              <a:rPr lang="en-US" altLang="zh-CN" sz="1300" dirty="0">
                <a:latin typeface="+mn-ea"/>
              </a:rPr>
              <a:t>100M)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en-US" altLang="zh-CN" sz="1300" dirty="0">
                <a:latin typeface="+mn-ea"/>
              </a:rPr>
              <a:t>shuffle</a:t>
            </a:r>
            <a:r>
              <a:rPr lang="zh-CN" altLang="en-US" sz="1300" dirty="0">
                <a:latin typeface="+mn-ea"/>
              </a:rPr>
              <a:t>阶段的数据做一次全排序</a:t>
            </a:r>
            <a:r>
              <a:rPr lang="en-US" altLang="zh-CN" sz="1300" dirty="0">
                <a:latin typeface="+mn-ea"/>
              </a:rPr>
              <a:t>,</a:t>
            </a:r>
            <a:r>
              <a:rPr lang="zh-CN" altLang="en-US" sz="1300" dirty="0">
                <a:latin typeface="+mn-ea"/>
              </a:rPr>
              <a:t>按照</a:t>
            </a:r>
            <a:r>
              <a:rPr lang="en-US" altLang="zh-CN" sz="1300" dirty="0">
                <a:latin typeface="+mn-ea"/>
              </a:rPr>
              <a:t>key</a:t>
            </a:r>
            <a:r>
              <a:rPr lang="zh-CN" altLang="en-US" sz="1300" dirty="0">
                <a:latin typeface="+mn-ea"/>
              </a:rPr>
              <a:t>有序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zh-CN" altLang="en-US" sz="1300" dirty="0">
                <a:latin typeface="+mn-ea"/>
              </a:rPr>
              <a:t>快速排序完成后溢写到文件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zh-CN" altLang="en-US" sz="1300" dirty="0">
                <a:latin typeface="+mn-ea"/>
              </a:rPr>
              <a:t>归并排序为一个文件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2DC6D982-9322-4E72-AF87-3FDF648833E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35" t="1151" r="806" b="2180"/>
          <a:stretch/>
        </p:blipFill>
        <p:spPr>
          <a:xfrm>
            <a:off x="764095" y="2012298"/>
            <a:ext cx="7731466" cy="42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516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416"/>
    </mc:Choice>
    <mc:Fallback xmlns="">
      <p:transition spd="slow" advTm="24416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 2 MapReduce</a:t>
            </a:r>
            <a:r>
              <a:rPr lang="zh-CN" altLang="en-US" dirty="0"/>
              <a:t>简介</a:t>
            </a:r>
          </a:p>
          <a:p>
            <a:endParaRPr lang="zh-CN" altLang="en-US" dirty="0"/>
          </a:p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CN" dirty="0"/>
              <a:t>2.4 </a:t>
            </a:r>
            <a:r>
              <a:rPr lang="zh-CN" altLang="en-US" dirty="0"/>
              <a:t>实例</a:t>
            </a:r>
            <a:r>
              <a:rPr lang="en-US" altLang="zh-CN" dirty="0"/>
              <a:t>2 -- </a:t>
            </a:r>
            <a:r>
              <a:rPr lang="zh-CN" altLang="en-US" dirty="0"/>
              <a:t>归并排序</a:t>
            </a:r>
            <a:r>
              <a:rPr lang="en-US" altLang="zh-CN" dirty="0"/>
              <a:t>(1/2)</a:t>
            </a:r>
            <a:endParaRPr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8AA291D-14D0-4CEB-9954-919569B57B2F}"/>
              </a:ext>
            </a:extLst>
          </p:cNvPr>
          <p:cNvSpPr/>
          <p:nvPr/>
        </p:nvSpPr>
        <p:spPr>
          <a:xfrm>
            <a:off x="8489211" y="2369786"/>
            <a:ext cx="2917222" cy="32355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 startAt="12"/>
            </a:pPr>
            <a:r>
              <a:rPr lang="zh-CN" altLang="en-US" sz="1400" dirty="0">
                <a:latin typeface="+mn-ea"/>
              </a:rPr>
              <a:t>所有</a:t>
            </a:r>
            <a:r>
              <a:rPr lang="en-US" altLang="zh-CN" sz="1400" dirty="0" err="1">
                <a:latin typeface="+mn-ea"/>
              </a:rPr>
              <a:t>maptask</a:t>
            </a:r>
            <a:r>
              <a:rPr lang="zh-CN" altLang="en-US" sz="1400" dirty="0">
                <a:latin typeface="+mn-ea"/>
              </a:rPr>
              <a:t>任务完成后启动对应数量的</a:t>
            </a:r>
            <a:r>
              <a:rPr lang="en-US" altLang="zh-CN" sz="1400" dirty="0" err="1">
                <a:latin typeface="+mn-ea"/>
              </a:rPr>
              <a:t>reducetask</a:t>
            </a:r>
            <a:r>
              <a:rPr lang="zh-CN" altLang="en-US" sz="1400" dirty="0">
                <a:latin typeface="+mn-ea"/>
              </a:rPr>
              <a:t>任务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 startAt="12"/>
            </a:pPr>
            <a:r>
              <a:rPr lang="en-US" altLang="zh-CN" sz="1400" dirty="0" err="1">
                <a:latin typeface="+mn-ea"/>
              </a:rPr>
              <a:t>maptask</a:t>
            </a:r>
            <a:r>
              <a:rPr lang="zh-CN" altLang="en-US" sz="1400" dirty="0">
                <a:latin typeface="+mn-ea"/>
              </a:rPr>
              <a:t>产生的文件交给</a:t>
            </a:r>
            <a:r>
              <a:rPr lang="en-US" altLang="zh-CN" sz="1400" dirty="0">
                <a:latin typeface="+mn-ea"/>
              </a:rPr>
              <a:t>reduce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 startAt="12"/>
            </a:pPr>
            <a:r>
              <a:rPr lang="zh-CN" altLang="en-US" sz="1400" dirty="0">
                <a:latin typeface="+mn-ea"/>
              </a:rPr>
              <a:t>所有</a:t>
            </a:r>
            <a:r>
              <a:rPr lang="en-US" altLang="zh-CN" sz="1400" dirty="0" err="1">
                <a:latin typeface="+mn-ea"/>
              </a:rPr>
              <a:t>maptask</a:t>
            </a:r>
            <a:r>
              <a:rPr lang="zh-CN" altLang="en-US" sz="1400" dirty="0">
                <a:latin typeface="+mn-ea"/>
              </a:rPr>
              <a:t>的文件在发生一次归并排序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 startAt="12"/>
            </a:pPr>
            <a:r>
              <a:rPr lang="zh-CN" altLang="en-US" sz="1400" dirty="0">
                <a:latin typeface="+mn-ea"/>
              </a:rPr>
              <a:t>进行</a:t>
            </a:r>
            <a:r>
              <a:rPr lang="en-US" altLang="zh-CN" sz="1400" dirty="0">
                <a:latin typeface="+mn-ea"/>
              </a:rPr>
              <a:t>reduce</a:t>
            </a:r>
            <a:r>
              <a:rPr lang="zh-CN" altLang="en-US" sz="1400" dirty="0">
                <a:latin typeface="+mn-ea"/>
              </a:rPr>
              <a:t>逻辑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 startAt="12"/>
            </a:pPr>
            <a:r>
              <a:rPr lang="zh-CN" altLang="en-US" sz="1400" dirty="0">
                <a:latin typeface="+mn-ea"/>
              </a:rPr>
              <a:t>交给</a:t>
            </a:r>
            <a:r>
              <a:rPr lang="en-US" altLang="zh-CN" sz="1400" dirty="0" err="1">
                <a:latin typeface="+mn-ea"/>
              </a:rPr>
              <a:t>outputformat</a:t>
            </a:r>
            <a:r>
              <a:rPr lang="zh-CN" altLang="en-US" sz="1400" dirty="0">
                <a:latin typeface="+mn-ea"/>
              </a:rPr>
              <a:t>的</a:t>
            </a:r>
            <a:r>
              <a:rPr lang="en-US" altLang="zh-CN" sz="1400" dirty="0" err="1">
                <a:latin typeface="+mn-ea"/>
              </a:rPr>
              <a:t>recordWriter</a:t>
            </a:r>
            <a:r>
              <a:rPr lang="zh-CN" altLang="en-US" sz="1400" dirty="0">
                <a:latin typeface="+mn-ea"/>
              </a:rPr>
              <a:t>写入文件</a:t>
            </a:r>
          </a:p>
          <a:p>
            <a:pPr>
              <a:lnSpc>
                <a:spcPct val="130000"/>
              </a:lnSpc>
            </a:pPr>
            <a:endParaRPr lang="zh-CN" altLang="en-US" sz="1300" dirty="0">
              <a:latin typeface="+mn-ea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7054366-CA4A-4FC8-8FEF-15735A2EBB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38" t="1246" r="2142" b="2517"/>
          <a:stretch/>
        </p:blipFill>
        <p:spPr>
          <a:xfrm>
            <a:off x="850900" y="1960774"/>
            <a:ext cx="7550870" cy="4053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872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416"/>
    </mc:Choice>
    <mc:Fallback xmlns="">
      <p:transition spd="slow" advTm="24416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 2 MapReduce</a:t>
            </a:r>
            <a:r>
              <a:rPr lang="zh-CN" altLang="en-US" dirty="0"/>
              <a:t>简介</a:t>
            </a:r>
          </a:p>
          <a:p>
            <a:endParaRPr lang="zh-CN" altLang="en-US" dirty="0"/>
          </a:p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CN" dirty="0"/>
              <a:t>2.4 MapReduce </a:t>
            </a:r>
            <a:r>
              <a:rPr lang="zh-CN" altLang="en-US" dirty="0"/>
              <a:t>具体应用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869021E2-2D59-485D-938B-40C63A047E4E}"/>
              </a:ext>
            </a:extLst>
          </p:cNvPr>
          <p:cNvSpPr/>
          <p:nvPr/>
        </p:nvSpPr>
        <p:spPr>
          <a:xfrm>
            <a:off x="992956" y="1976578"/>
            <a:ext cx="6096000" cy="2166362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2000" dirty="0"/>
              <a:t>MapReduce</a:t>
            </a:r>
            <a:r>
              <a:rPr lang="zh-CN" altLang="en-US" sz="2000" dirty="0"/>
              <a:t>应用于各种计算问题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/>
              <a:t>关系代数运算（选择、投影、并、交、差、连接）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/>
              <a:t>分组与聚合运算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/>
              <a:t>矩阵</a:t>
            </a:r>
            <a:r>
              <a:rPr lang="en-US" altLang="zh-CN" dirty="0"/>
              <a:t>-</a:t>
            </a:r>
            <a:r>
              <a:rPr lang="zh-CN" altLang="en-US" dirty="0"/>
              <a:t>向量乘法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/>
              <a:t>矩阵乘法</a:t>
            </a:r>
          </a:p>
        </p:txBody>
      </p:sp>
    </p:spTree>
    <p:extLst>
      <p:ext uri="{BB962C8B-B14F-4D97-AF65-F5344CB8AC3E}">
        <p14:creationId xmlns:p14="http://schemas.microsoft.com/office/powerpoint/2010/main" val="339357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416"/>
    </mc:Choice>
    <mc:Fallback xmlns="">
      <p:transition spd="slow" advTm="24416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 2 MapReduce</a:t>
            </a:r>
            <a:r>
              <a:rPr lang="zh-CN" altLang="en-US" dirty="0"/>
              <a:t>简介</a:t>
            </a:r>
          </a:p>
          <a:p>
            <a:endParaRPr lang="zh-CN" altLang="en-US" dirty="0"/>
          </a:p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CN" dirty="0"/>
              <a:t>2.4.1 MapReduce </a:t>
            </a:r>
            <a:r>
              <a:rPr lang="zh-CN" altLang="en-US" dirty="0"/>
              <a:t>自然连接</a:t>
            </a:r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EE79D8AA-12DF-4323-8858-FA60520774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1128" y="1674634"/>
            <a:ext cx="6859916" cy="4644000"/>
          </a:xfrm>
          <a:prstGeom prst="rect">
            <a:avLst/>
          </a:prstGeom>
          <a:noFill/>
          <a:ln w="9525">
            <a:noFill/>
          </a:ln>
        </p:spPr>
      </p:pic>
    </p:spTree>
    <p:extLst>
      <p:ext uri="{BB962C8B-B14F-4D97-AF65-F5344CB8AC3E}">
        <p14:creationId xmlns:p14="http://schemas.microsoft.com/office/powerpoint/2010/main" val="2037874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416"/>
    </mc:Choice>
    <mc:Fallback xmlns="">
      <p:transition spd="slow" advTm="24416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 2 MapReduce</a:t>
            </a:r>
            <a:r>
              <a:rPr lang="zh-CN" altLang="en-US" dirty="0"/>
              <a:t>简介</a:t>
            </a:r>
          </a:p>
          <a:p>
            <a:endParaRPr lang="zh-CN" altLang="en-US" dirty="0"/>
          </a:p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CN" dirty="0"/>
              <a:t>2.4.2 MapReduce </a:t>
            </a:r>
            <a:r>
              <a:rPr lang="zh-CN" altLang="en-US" dirty="0"/>
              <a:t>聚合操作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66C327F-D439-499D-9980-AB1E8D6110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7239" y="1821181"/>
            <a:ext cx="7848600" cy="451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176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416"/>
    </mc:Choice>
    <mc:Fallback xmlns="">
      <p:transition spd="slow" advTm="24416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 2 MapReduce</a:t>
            </a:r>
            <a:r>
              <a:rPr lang="zh-CN" altLang="en-US" dirty="0"/>
              <a:t>简介</a:t>
            </a:r>
          </a:p>
          <a:p>
            <a:endParaRPr lang="zh-CN" altLang="en-US" dirty="0"/>
          </a:p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CN" dirty="0"/>
              <a:t>2.4.3 MapReduce </a:t>
            </a:r>
            <a:r>
              <a:rPr lang="zh-CN" altLang="en-US" dirty="0"/>
              <a:t>矩阵乘法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A83D61C-24FA-4374-9A6B-8DAB5BD1EB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3708" y="1785379"/>
            <a:ext cx="8444583" cy="453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195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416"/>
    </mc:Choice>
    <mc:Fallback xmlns="">
      <p:transition spd="slow" advTm="24416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矩形 53"/>
          <p:cNvSpPr/>
          <p:nvPr/>
        </p:nvSpPr>
        <p:spPr>
          <a:xfrm>
            <a:off x="5036491" y="5268282"/>
            <a:ext cx="4806168" cy="7583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5014369" y="723485"/>
            <a:ext cx="4806168" cy="75837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69" name="Picture 168"/>
          <p:cNvPicPr>
            <a:picLocks noChangeAspect="1"/>
          </p:cNvPicPr>
          <p:nvPr/>
        </p:nvPicPr>
        <p:blipFill>
          <a:blip r:embed="rId3">
            <a:alphaModFix amt="4000"/>
          </a:blip>
          <a:stretch>
            <a:fillRect/>
          </a:stretch>
        </p:blipFill>
        <p:spPr>
          <a:xfrm>
            <a:off x="5760950" y="-140805"/>
            <a:ext cx="7166113" cy="7166113"/>
          </a:xfrm>
          <a:prstGeom prst="rect">
            <a:avLst/>
          </a:prstGeom>
        </p:spPr>
      </p:pic>
      <p:pic>
        <p:nvPicPr>
          <p:cNvPr id="136" name="Picture 13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-1152997" y="1166249"/>
            <a:ext cx="6858000" cy="4552006"/>
          </a:xfrm>
          <a:prstGeom prst="rect">
            <a:avLst/>
          </a:prstGeom>
        </p:spPr>
      </p:pic>
      <p:sp>
        <p:nvSpPr>
          <p:cNvPr id="137" name="Rectangle 136"/>
          <p:cNvSpPr/>
          <p:nvPr/>
        </p:nvSpPr>
        <p:spPr>
          <a:xfrm>
            <a:off x="0" y="0"/>
            <a:ext cx="4552006" cy="6858000"/>
          </a:xfrm>
          <a:prstGeom prst="rect">
            <a:avLst/>
          </a:prstGeom>
          <a:solidFill>
            <a:srgbClr val="0064B8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矩形 78"/>
          <p:cNvSpPr/>
          <p:nvPr/>
        </p:nvSpPr>
        <p:spPr>
          <a:xfrm>
            <a:off x="5129011" y="1087011"/>
            <a:ext cx="602729" cy="22084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>
              <a:solidFill>
                <a:srgbClr val="0064B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38" name="组合 37"/>
          <p:cNvGrpSpPr/>
          <p:nvPr/>
        </p:nvGrpSpPr>
        <p:grpSpPr>
          <a:xfrm>
            <a:off x="4979583" y="723484"/>
            <a:ext cx="4674974" cy="755980"/>
            <a:chOff x="4951741" y="2055020"/>
            <a:chExt cx="2896302" cy="799006"/>
          </a:xfrm>
        </p:grpSpPr>
        <p:sp>
          <p:nvSpPr>
            <p:cNvPr id="38" name="文本框 21"/>
            <p:cNvSpPr txBox="1"/>
            <p:nvPr/>
          </p:nvSpPr>
          <p:spPr>
            <a:xfrm>
              <a:off x="4951741" y="2158184"/>
              <a:ext cx="587123" cy="55399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 anchor="ctr" anchorCtr="0">
              <a:spAutoFit/>
            </a:bodyPr>
            <a:lstStyle/>
            <a:p>
              <a:pPr algn="ctr"/>
              <a:r>
                <a:rPr lang="en-US" altLang="zh-CN" sz="3600" dirty="0">
                  <a:solidFill>
                    <a:srgbClr val="0064B8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01</a:t>
              </a:r>
              <a:endParaRPr lang="zh-CN" altLang="en-US" sz="3600" dirty="0">
                <a:solidFill>
                  <a:srgbClr val="0064B8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140" name="组合 35"/>
            <p:cNvGrpSpPr/>
            <p:nvPr/>
          </p:nvGrpSpPr>
          <p:grpSpPr>
            <a:xfrm>
              <a:off x="5485480" y="2055020"/>
              <a:ext cx="2362563" cy="799006"/>
              <a:chOff x="5609305" y="2026445"/>
              <a:chExt cx="2362563" cy="799006"/>
            </a:xfrm>
          </p:grpSpPr>
          <p:sp>
            <p:nvSpPr>
              <p:cNvPr id="141" name="文本框 30"/>
              <p:cNvSpPr txBox="1"/>
              <p:nvPr/>
            </p:nvSpPr>
            <p:spPr>
              <a:xfrm>
                <a:off x="5609305" y="2026445"/>
                <a:ext cx="2362563" cy="4879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b="1" spc="50" dirty="0">
                    <a:solidFill>
                      <a:srgbClr val="0064B8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Hadoop</a:t>
                </a:r>
                <a:r>
                  <a:rPr lang="zh-CN" altLang="en-US" sz="2400" b="1" spc="50" dirty="0">
                    <a:solidFill>
                      <a:srgbClr val="0064B8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概述</a:t>
                </a:r>
              </a:p>
            </p:txBody>
          </p:sp>
          <p:sp>
            <p:nvSpPr>
              <p:cNvPr id="142" name="文本框 32"/>
              <p:cNvSpPr txBox="1"/>
              <p:nvPr/>
            </p:nvSpPr>
            <p:spPr>
              <a:xfrm>
                <a:off x="5618875" y="2467628"/>
                <a:ext cx="1408434" cy="3578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spc="100" dirty="0">
                    <a:solidFill>
                      <a:srgbClr val="0064B8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Overview of Hadoop</a:t>
                </a:r>
                <a:endParaRPr lang="zh-CN" altLang="en-US" sz="1600" spc="100" dirty="0">
                  <a:solidFill>
                    <a:srgbClr val="0064B8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167" name="文本框 6"/>
          <p:cNvSpPr txBox="1"/>
          <p:nvPr/>
        </p:nvSpPr>
        <p:spPr>
          <a:xfrm>
            <a:off x="1372933" y="3767264"/>
            <a:ext cx="16498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spc="50" dirty="0">
                <a:solidFill>
                  <a:schemeClr val="bg1"/>
                </a:solidFill>
                <a:latin typeface="+mj-ea"/>
                <a:ea typeface="+mj-ea"/>
              </a:rPr>
              <a:t>CONTENTS</a:t>
            </a:r>
            <a:endParaRPr lang="zh-CN" altLang="en-US" sz="2000" spc="5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55" name="矩形 78"/>
          <p:cNvSpPr/>
          <p:nvPr/>
        </p:nvSpPr>
        <p:spPr>
          <a:xfrm>
            <a:off x="5174183" y="5631808"/>
            <a:ext cx="602729" cy="22084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>
              <a:solidFill>
                <a:srgbClr val="0064B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6" name="组合 37"/>
          <p:cNvGrpSpPr/>
          <p:nvPr/>
        </p:nvGrpSpPr>
        <p:grpSpPr>
          <a:xfrm>
            <a:off x="5001705" y="5263459"/>
            <a:ext cx="4693042" cy="781710"/>
            <a:chOff x="4931740" y="2099038"/>
            <a:chExt cx="2907496" cy="826201"/>
          </a:xfrm>
        </p:grpSpPr>
        <p:sp>
          <p:nvSpPr>
            <p:cNvPr id="57" name="文本框 21"/>
            <p:cNvSpPr txBox="1"/>
            <p:nvPr/>
          </p:nvSpPr>
          <p:spPr>
            <a:xfrm>
              <a:off x="4931740" y="2157956"/>
              <a:ext cx="587123" cy="58552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 anchor="ctr" anchorCtr="0">
              <a:spAutoFit/>
            </a:bodyPr>
            <a:lstStyle/>
            <a:p>
              <a:pPr algn="ctr"/>
              <a:r>
                <a:rPr lang="en-US" altLang="zh-CN" sz="3600" dirty="0">
                  <a:solidFill>
                    <a:srgbClr val="0064B8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04</a:t>
              </a:r>
              <a:endParaRPr lang="zh-CN" altLang="en-US" sz="3600" dirty="0">
                <a:solidFill>
                  <a:srgbClr val="0064B8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58" name="组合 35"/>
            <p:cNvGrpSpPr/>
            <p:nvPr/>
          </p:nvGrpSpPr>
          <p:grpSpPr>
            <a:xfrm>
              <a:off x="5476673" y="2099038"/>
              <a:ext cx="2362563" cy="826201"/>
              <a:chOff x="5600498" y="2070463"/>
              <a:chExt cx="2362563" cy="826201"/>
            </a:xfrm>
          </p:grpSpPr>
          <p:sp>
            <p:nvSpPr>
              <p:cNvPr id="59" name="文本框 30"/>
              <p:cNvSpPr txBox="1"/>
              <p:nvPr/>
            </p:nvSpPr>
            <p:spPr>
              <a:xfrm>
                <a:off x="5600498" y="2070463"/>
                <a:ext cx="2362563" cy="4879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b="1" spc="50" dirty="0">
                    <a:solidFill>
                      <a:srgbClr val="0064B8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Spark</a:t>
                </a:r>
                <a:r>
                  <a:rPr lang="zh-CN" altLang="en-US" sz="2400" b="1" spc="50" dirty="0">
                    <a:solidFill>
                      <a:srgbClr val="0064B8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概述</a:t>
                </a:r>
              </a:p>
            </p:txBody>
          </p:sp>
          <p:sp>
            <p:nvSpPr>
              <p:cNvPr id="60" name="文本框 32"/>
              <p:cNvSpPr txBox="1"/>
              <p:nvPr/>
            </p:nvSpPr>
            <p:spPr>
              <a:xfrm>
                <a:off x="5606856" y="2538841"/>
                <a:ext cx="1288267" cy="3578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spc="100" dirty="0">
                    <a:solidFill>
                      <a:srgbClr val="0064B8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Overview of Spark</a:t>
                </a:r>
                <a:endParaRPr lang="zh-CN" altLang="en-US" sz="1600" spc="100" dirty="0">
                  <a:solidFill>
                    <a:srgbClr val="0064B8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36" name="文本框 7"/>
          <p:cNvSpPr txBox="1"/>
          <p:nvPr/>
        </p:nvSpPr>
        <p:spPr>
          <a:xfrm>
            <a:off x="68584" y="2311946"/>
            <a:ext cx="44148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3200" b="1" spc="50" dirty="0">
                <a:solidFill>
                  <a:schemeClr val="bg1"/>
                </a:solidFill>
                <a:latin typeface="+mj-ea"/>
                <a:ea typeface="+mj-ea"/>
              </a:rPr>
              <a:t>Hadoop</a:t>
            </a:r>
            <a:r>
              <a:rPr lang="zh-CN" altLang="en-US" sz="3200" b="1" spc="50" dirty="0">
                <a:solidFill>
                  <a:schemeClr val="bg1"/>
                </a:solidFill>
                <a:latin typeface="+mj-ea"/>
                <a:ea typeface="+mj-ea"/>
              </a:rPr>
              <a:t>与</a:t>
            </a:r>
            <a:r>
              <a:rPr lang="en-US" altLang="zh-CN" sz="3200" b="1" spc="50" dirty="0">
                <a:solidFill>
                  <a:schemeClr val="bg1"/>
                </a:solidFill>
                <a:latin typeface="+mj-ea"/>
                <a:ea typeface="+mj-ea"/>
              </a:rPr>
              <a:t>Spark</a:t>
            </a:r>
            <a:r>
              <a:rPr lang="zh-CN" altLang="en-US" sz="3200" b="1" spc="50" dirty="0">
                <a:solidFill>
                  <a:schemeClr val="bg1"/>
                </a:solidFill>
                <a:latin typeface="+mj-ea"/>
                <a:ea typeface="+mj-ea"/>
              </a:rPr>
              <a:t>简介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73213E56-9BF6-44C5-AD93-3A70551C5933}"/>
              </a:ext>
            </a:extLst>
          </p:cNvPr>
          <p:cNvSpPr/>
          <p:nvPr/>
        </p:nvSpPr>
        <p:spPr>
          <a:xfrm>
            <a:off x="5020529" y="3717913"/>
            <a:ext cx="4806168" cy="758379"/>
          </a:xfrm>
          <a:prstGeom prst="rect">
            <a:avLst/>
          </a:prstGeom>
          <a:solidFill>
            <a:srgbClr val="E3F6FA"/>
          </a:solidFill>
          <a:ln>
            <a:solidFill>
              <a:srgbClr val="E3F6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5CDBA7F6-73EF-4637-A9CF-A216081839E5}"/>
              </a:ext>
            </a:extLst>
          </p:cNvPr>
          <p:cNvSpPr/>
          <p:nvPr/>
        </p:nvSpPr>
        <p:spPr>
          <a:xfrm>
            <a:off x="5020529" y="2250522"/>
            <a:ext cx="4806168" cy="758379"/>
          </a:xfrm>
          <a:prstGeom prst="rect">
            <a:avLst/>
          </a:prstGeom>
          <a:solidFill>
            <a:srgbClr val="F2F2F2"/>
          </a:solidFill>
          <a:ln>
            <a:solidFill>
              <a:srgbClr val="F2F2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矩形 78">
            <a:extLst>
              <a:ext uri="{FF2B5EF4-FFF2-40B4-BE49-F238E27FC236}">
                <a16:creationId xmlns:a16="http://schemas.microsoft.com/office/drawing/2014/main" id="{BB30D269-2329-4E87-96A5-C3D4D19352F3}"/>
              </a:ext>
            </a:extLst>
          </p:cNvPr>
          <p:cNvSpPr/>
          <p:nvPr/>
        </p:nvSpPr>
        <p:spPr>
          <a:xfrm>
            <a:off x="5135171" y="2614048"/>
            <a:ext cx="602729" cy="22084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>
              <a:solidFill>
                <a:srgbClr val="0064B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4" name="组合 37">
            <a:extLst>
              <a:ext uri="{FF2B5EF4-FFF2-40B4-BE49-F238E27FC236}">
                <a16:creationId xmlns:a16="http://schemas.microsoft.com/office/drawing/2014/main" id="{8C899AE1-482E-4F20-A471-821B50541B8D}"/>
              </a:ext>
            </a:extLst>
          </p:cNvPr>
          <p:cNvGrpSpPr/>
          <p:nvPr/>
        </p:nvGrpSpPr>
        <p:grpSpPr>
          <a:xfrm>
            <a:off x="4985743" y="2250521"/>
            <a:ext cx="4674974" cy="755980"/>
            <a:chOff x="4951741" y="2055020"/>
            <a:chExt cx="2896302" cy="799006"/>
          </a:xfrm>
        </p:grpSpPr>
        <p:sp>
          <p:nvSpPr>
            <p:cNvPr id="25" name="文本框 21">
              <a:extLst>
                <a:ext uri="{FF2B5EF4-FFF2-40B4-BE49-F238E27FC236}">
                  <a16:creationId xmlns:a16="http://schemas.microsoft.com/office/drawing/2014/main" id="{775BAC05-BECB-4055-BF90-194B5A903E0F}"/>
                </a:ext>
              </a:extLst>
            </p:cNvPr>
            <p:cNvSpPr txBox="1"/>
            <p:nvPr/>
          </p:nvSpPr>
          <p:spPr>
            <a:xfrm>
              <a:off x="4951741" y="2142419"/>
              <a:ext cx="587123" cy="58552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 anchor="ctr" anchorCtr="0">
              <a:spAutoFit/>
            </a:bodyPr>
            <a:lstStyle/>
            <a:p>
              <a:pPr algn="ctr"/>
              <a:r>
                <a:rPr lang="en-US" altLang="zh-CN" sz="3600" dirty="0">
                  <a:solidFill>
                    <a:srgbClr val="0064B8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02</a:t>
              </a:r>
              <a:endParaRPr lang="zh-CN" altLang="en-US" sz="3600" dirty="0">
                <a:solidFill>
                  <a:srgbClr val="0064B8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26" name="组合 35">
              <a:extLst>
                <a:ext uri="{FF2B5EF4-FFF2-40B4-BE49-F238E27FC236}">
                  <a16:creationId xmlns:a16="http://schemas.microsoft.com/office/drawing/2014/main" id="{DAA9096C-DBAC-48A0-A302-36341B26C894}"/>
                </a:ext>
              </a:extLst>
            </p:cNvPr>
            <p:cNvGrpSpPr/>
            <p:nvPr/>
          </p:nvGrpSpPr>
          <p:grpSpPr>
            <a:xfrm>
              <a:off x="5485480" y="2055020"/>
              <a:ext cx="2362563" cy="799006"/>
              <a:chOff x="5609305" y="2026445"/>
              <a:chExt cx="2362563" cy="799006"/>
            </a:xfrm>
          </p:grpSpPr>
          <p:sp>
            <p:nvSpPr>
              <p:cNvPr id="27" name="文本框 30">
                <a:extLst>
                  <a:ext uri="{FF2B5EF4-FFF2-40B4-BE49-F238E27FC236}">
                    <a16:creationId xmlns:a16="http://schemas.microsoft.com/office/drawing/2014/main" id="{4DFFC5B6-1D9C-4618-9F2A-CD1004A51E5B}"/>
                  </a:ext>
                </a:extLst>
              </p:cNvPr>
              <p:cNvSpPr txBox="1"/>
              <p:nvPr/>
            </p:nvSpPr>
            <p:spPr>
              <a:xfrm>
                <a:off x="5609305" y="2026445"/>
                <a:ext cx="2362563" cy="4879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b="1" spc="50" dirty="0">
                    <a:solidFill>
                      <a:srgbClr val="0064B8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MapReduce</a:t>
                </a:r>
                <a:r>
                  <a:rPr lang="zh-CN" altLang="en-US" sz="2400" b="1" spc="50" dirty="0">
                    <a:solidFill>
                      <a:srgbClr val="0064B8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简介</a:t>
                </a:r>
              </a:p>
            </p:txBody>
          </p:sp>
          <p:sp>
            <p:nvSpPr>
              <p:cNvPr id="28" name="文本框 32">
                <a:extLst>
                  <a:ext uri="{FF2B5EF4-FFF2-40B4-BE49-F238E27FC236}">
                    <a16:creationId xmlns:a16="http://schemas.microsoft.com/office/drawing/2014/main" id="{8EB20BD4-7C02-4BE5-A2CB-3D98A2246553}"/>
                  </a:ext>
                </a:extLst>
              </p:cNvPr>
              <p:cNvSpPr txBox="1"/>
              <p:nvPr/>
            </p:nvSpPr>
            <p:spPr>
              <a:xfrm>
                <a:off x="5618875" y="2467628"/>
                <a:ext cx="1839446" cy="3578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spc="100" dirty="0">
                    <a:solidFill>
                      <a:srgbClr val="0064B8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Introduction of MapReduce</a:t>
                </a:r>
                <a:endParaRPr lang="zh-CN" altLang="en-US" sz="1600" spc="100" dirty="0">
                  <a:solidFill>
                    <a:srgbClr val="0064B8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29" name="矩形 78">
            <a:extLst>
              <a:ext uri="{FF2B5EF4-FFF2-40B4-BE49-F238E27FC236}">
                <a16:creationId xmlns:a16="http://schemas.microsoft.com/office/drawing/2014/main" id="{3F591B8B-B2FA-4D92-80B4-1739BD5A4060}"/>
              </a:ext>
            </a:extLst>
          </p:cNvPr>
          <p:cNvSpPr/>
          <p:nvPr/>
        </p:nvSpPr>
        <p:spPr>
          <a:xfrm>
            <a:off x="5158221" y="4081439"/>
            <a:ext cx="602729" cy="22084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>
              <a:solidFill>
                <a:srgbClr val="0064B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0" name="组合 37">
            <a:extLst>
              <a:ext uri="{FF2B5EF4-FFF2-40B4-BE49-F238E27FC236}">
                <a16:creationId xmlns:a16="http://schemas.microsoft.com/office/drawing/2014/main" id="{098EB00A-7EED-4242-AAAF-E9CE0A4AA2E0}"/>
              </a:ext>
            </a:extLst>
          </p:cNvPr>
          <p:cNvGrpSpPr/>
          <p:nvPr/>
        </p:nvGrpSpPr>
        <p:grpSpPr>
          <a:xfrm>
            <a:off x="5036491" y="3722276"/>
            <a:ext cx="4693042" cy="781710"/>
            <a:chOff x="4931740" y="2099038"/>
            <a:chExt cx="2907496" cy="826201"/>
          </a:xfrm>
        </p:grpSpPr>
        <p:sp>
          <p:nvSpPr>
            <p:cNvPr id="31" name="文本框 21">
              <a:extLst>
                <a:ext uri="{FF2B5EF4-FFF2-40B4-BE49-F238E27FC236}">
                  <a16:creationId xmlns:a16="http://schemas.microsoft.com/office/drawing/2014/main" id="{41BCF95E-8A04-4C5A-800B-52D3E0F81BE5}"/>
                </a:ext>
              </a:extLst>
            </p:cNvPr>
            <p:cNvSpPr txBox="1"/>
            <p:nvPr/>
          </p:nvSpPr>
          <p:spPr>
            <a:xfrm>
              <a:off x="4931740" y="2157956"/>
              <a:ext cx="587123" cy="58552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 anchor="ctr" anchorCtr="0">
              <a:spAutoFit/>
            </a:bodyPr>
            <a:lstStyle/>
            <a:p>
              <a:pPr algn="ctr"/>
              <a:r>
                <a:rPr lang="en-US" altLang="zh-CN" sz="3600" dirty="0">
                  <a:solidFill>
                    <a:srgbClr val="0064B8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03</a:t>
              </a:r>
              <a:endParaRPr lang="zh-CN" altLang="en-US" sz="3600" dirty="0">
                <a:solidFill>
                  <a:srgbClr val="0064B8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32" name="组合 35">
              <a:extLst>
                <a:ext uri="{FF2B5EF4-FFF2-40B4-BE49-F238E27FC236}">
                  <a16:creationId xmlns:a16="http://schemas.microsoft.com/office/drawing/2014/main" id="{00594FDF-1639-412A-B562-A2A561F33D8D}"/>
                </a:ext>
              </a:extLst>
            </p:cNvPr>
            <p:cNvGrpSpPr/>
            <p:nvPr/>
          </p:nvGrpSpPr>
          <p:grpSpPr>
            <a:xfrm>
              <a:off x="5476673" y="2099038"/>
              <a:ext cx="2362563" cy="826201"/>
              <a:chOff x="5600498" y="2070463"/>
              <a:chExt cx="2362563" cy="826201"/>
            </a:xfrm>
          </p:grpSpPr>
          <p:sp>
            <p:nvSpPr>
              <p:cNvPr id="33" name="文本框 30">
                <a:extLst>
                  <a:ext uri="{FF2B5EF4-FFF2-40B4-BE49-F238E27FC236}">
                    <a16:creationId xmlns:a16="http://schemas.microsoft.com/office/drawing/2014/main" id="{A06C976D-C635-4132-A5C3-53CB3C69AC2D}"/>
                  </a:ext>
                </a:extLst>
              </p:cNvPr>
              <p:cNvSpPr txBox="1"/>
              <p:nvPr/>
            </p:nvSpPr>
            <p:spPr>
              <a:xfrm>
                <a:off x="5600498" y="2070463"/>
                <a:ext cx="2362563" cy="4879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b="1" spc="50" dirty="0">
                    <a:solidFill>
                      <a:srgbClr val="0064B8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HDFS</a:t>
                </a:r>
                <a:r>
                  <a:rPr lang="zh-CN" altLang="en-US" sz="2400" b="1" spc="50" dirty="0">
                    <a:solidFill>
                      <a:srgbClr val="0064B8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简介</a:t>
                </a:r>
              </a:p>
            </p:txBody>
          </p:sp>
          <p:sp>
            <p:nvSpPr>
              <p:cNvPr id="34" name="文本框 32">
                <a:extLst>
                  <a:ext uri="{FF2B5EF4-FFF2-40B4-BE49-F238E27FC236}">
                    <a16:creationId xmlns:a16="http://schemas.microsoft.com/office/drawing/2014/main" id="{A6ED9C51-EFF4-4207-AF0F-A624DCB99FA1}"/>
                  </a:ext>
                </a:extLst>
              </p:cNvPr>
              <p:cNvSpPr txBox="1"/>
              <p:nvPr/>
            </p:nvSpPr>
            <p:spPr>
              <a:xfrm>
                <a:off x="5606856" y="2538841"/>
                <a:ext cx="1460076" cy="3578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spc="100" dirty="0">
                    <a:solidFill>
                      <a:srgbClr val="0064B8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Introduction of HDFS</a:t>
                </a:r>
                <a:endParaRPr lang="zh-CN" altLang="en-US" sz="1600" spc="100" dirty="0">
                  <a:solidFill>
                    <a:srgbClr val="0064B8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88790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623">
        <p:fade/>
      </p:transition>
    </mc:Choice>
    <mc:Fallback xmlns="">
      <p:transition spd="med" advTm="6623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 1 Hadoop</a:t>
            </a:r>
            <a:r>
              <a:rPr lang="zh-CN" altLang="en-US" dirty="0"/>
              <a:t>概述</a:t>
            </a:r>
          </a:p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CN" dirty="0"/>
              <a:t>1.1  Hadoop</a:t>
            </a:r>
            <a:r>
              <a:rPr lang="zh-CN" altLang="en-US" dirty="0"/>
              <a:t>简介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8143A3B-188D-4D7F-B8BA-2BCC86F05715}"/>
              </a:ext>
            </a:extLst>
          </p:cNvPr>
          <p:cNvSpPr/>
          <p:nvPr/>
        </p:nvSpPr>
        <p:spPr>
          <a:xfrm>
            <a:off x="1209117" y="2058357"/>
            <a:ext cx="9273488" cy="32750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400" dirty="0">
                <a:latin typeface="+mn-ea"/>
              </a:rPr>
              <a:t>开源 </a:t>
            </a:r>
            <a:endParaRPr lang="en-US" altLang="zh-CN" sz="2400" dirty="0">
              <a:latin typeface="+mn-ea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1600" dirty="0">
                <a:latin typeface="+mn-ea"/>
              </a:rPr>
              <a:t>Hadoop</a:t>
            </a:r>
            <a:r>
              <a:rPr lang="zh-CN" altLang="en-US" sz="1600" dirty="0">
                <a:latin typeface="+mn-ea"/>
              </a:rPr>
              <a:t>是</a:t>
            </a:r>
            <a:r>
              <a:rPr lang="en-US" altLang="zh-CN" sz="1600" dirty="0">
                <a:latin typeface="+mn-ea"/>
              </a:rPr>
              <a:t>Apache</a:t>
            </a:r>
            <a:r>
              <a:rPr lang="zh-CN" altLang="en-US" sz="1600" dirty="0">
                <a:latin typeface="+mn-ea"/>
              </a:rPr>
              <a:t>软件基金会旗下的一个开源分布式计算平台，为用户提供了系统底层细节透明的分布式基础架构，在分布式环境下提供了海量数据的处理能力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en-US" altLang="zh-CN" sz="2400" dirty="0">
                <a:latin typeface="+mn-ea"/>
              </a:rPr>
              <a:t>JAVA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dirty="0">
                <a:latin typeface="+mn-ea"/>
              </a:rPr>
              <a:t> </a:t>
            </a:r>
            <a:r>
              <a:rPr lang="en-US" altLang="zh-CN" sz="1600" dirty="0">
                <a:latin typeface="+mn-ea"/>
              </a:rPr>
              <a:t>Hadoop</a:t>
            </a:r>
            <a:r>
              <a:rPr lang="zh-CN" altLang="en-US" sz="1600" dirty="0">
                <a:latin typeface="+mn-ea"/>
              </a:rPr>
              <a:t>基于</a:t>
            </a:r>
            <a:r>
              <a:rPr lang="en-US" altLang="zh-CN" sz="1600" dirty="0">
                <a:latin typeface="+mn-ea"/>
              </a:rPr>
              <a:t>Java</a:t>
            </a:r>
            <a:r>
              <a:rPr lang="zh-CN" altLang="en-US" sz="1600" dirty="0">
                <a:latin typeface="+mn-ea"/>
              </a:rPr>
              <a:t>开发的，具有优异跨平台特性，并可部署在廉价的计算机集群中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400" dirty="0">
                <a:latin typeface="+mn-ea"/>
              </a:rPr>
              <a:t>核心：</a:t>
            </a:r>
            <a:r>
              <a:rPr lang="en-US" altLang="zh-CN" sz="2400" dirty="0">
                <a:latin typeface="+mn-ea"/>
              </a:rPr>
              <a:t>HDFS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dirty="0">
                <a:latin typeface="+mn-ea"/>
              </a:rPr>
              <a:t> </a:t>
            </a:r>
            <a:r>
              <a:rPr lang="en-US" altLang="zh-CN" sz="1600" dirty="0">
                <a:latin typeface="+mn-ea"/>
              </a:rPr>
              <a:t>Hadoop</a:t>
            </a:r>
            <a:r>
              <a:rPr lang="zh-CN" altLang="en-US" sz="1600" dirty="0">
                <a:latin typeface="+mn-ea"/>
              </a:rPr>
              <a:t>核心是分布式文件系统</a:t>
            </a:r>
            <a:r>
              <a:rPr lang="en-US" altLang="zh-CN" sz="1600" dirty="0">
                <a:latin typeface="+mn-ea"/>
              </a:rPr>
              <a:t>HDFS</a:t>
            </a:r>
            <a:r>
              <a:rPr lang="zh-CN" altLang="en-US" sz="1600" dirty="0">
                <a:latin typeface="+mn-ea"/>
              </a:rPr>
              <a:t>（</a:t>
            </a:r>
            <a:r>
              <a:rPr lang="en-US" altLang="zh-CN" sz="1600" dirty="0">
                <a:latin typeface="+mn-ea"/>
              </a:rPr>
              <a:t>Hadoop Distributed File System</a:t>
            </a:r>
            <a:r>
              <a:rPr lang="zh-CN" altLang="en-US" sz="1600" dirty="0">
                <a:latin typeface="+mn-ea"/>
              </a:rPr>
              <a:t>）和</a:t>
            </a:r>
            <a:r>
              <a:rPr lang="en-US" altLang="zh-CN" sz="1600" dirty="0">
                <a:latin typeface="+mn-ea"/>
              </a:rPr>
              <a:t>MapReduce</a:t>
            </a:r>
            <a:endParaRPr lang="en-US" altLang="zh-CN" dirty="0">
              <a:latin typeface="+mn-ea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ABF830B-12A9-48D6-ACF8-C8509803E626}"/>
              </a:ext>
            </a:extLst>
          </p:cNvPr>
          <p:cNvSpPr/>
          <p:nvPr/>
        </p:nvSpPr>
        <p:spPr>
          <a:xfrm>
            <a:off x="1442300" y="5625411"/>
            <a:ext cx="90403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u="sng" dirty="0"/>
              <a:t>几乎所有主流厂商都围绕</a:t>
            </a:r>
            <a:r>
              <a:rPr lang="en-US" altLang="zh-CN" u="sng" dirty="0"/>
              <a:t>Hadoop</a:t>
            </a:r>
            <a:r>
              <a:rPr lang="zh-CN" altLang="en-US" u="sng" dirty="0"/>
              <a:t>提供开发工具、开源软件、商业化工具和技术服务</a:t>
            </a:r>
            <a:endParaRPr lang="en-US" altLang="zh-CN" u="sng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5F2C7E2-10D5-4597-984C-4CC5CFFA13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0371" y="1146496"/>
            <a:ext cx="4032000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854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416"/>
    </mc:Choice>
    <mc:Fallback xmlns="">
      <p:transition spd="slow" advTm="24416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 3 HDFS</a:t>
            </a:r>
            <a:r>
              <a:rPr lang="zh-CN" altLang="en-US" dirty="0"/>
              <a:t>概述</a:t>
            </a:r>
          </a:p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CN" dirty="0"/>
              <a:t>3.1 </a:t>
            </a:r>
            <a:r>
              <a:rPr lang="zh-CN" altLang="en-US" dirty="0"/>
              <a:t>分布式文件系统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DF4871CA-8FEA-411F-868F-E263EC28E9FA}"/>
              </a:ext>
            </a:extLst>
          </p:cNvPr>
          <p:cNvSpPr/>
          <p:nvPr/>
        </p:nvSpPr>
        <p:spPr>
          <a:xfrm>
            <a:off x="1304040" y="1960338"/>
            <a:ext cx="7773973" cy="26924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p"/>
            </a:pPr>
            <a:r>
              <a:rPr lang="zh-CN" altLang="en-US" sz="1600" dirty="0"/>
              <a:t>分布式文件系统把文件分布存储到多个计算机节点上，成千上万的计算机节点构成计算机集群</a:t>
            </a:r>
          </a:p>
          <a:p>
            <a:pPr marL="285750" indent="-285750">
              <a:lnSpc>
                <a:spcPct val="170000"/>
              </a:lnSpc>
              <a:buFont typeface="Wingdings" panose="05000000000000000000" pitchFamily="2" charset="2"/>
              <a:buChar char="p"/>
            </a:pPr>
            <a:r>
              <a:rPr lang="zh-CN" altLang="en-US" sz="1600" dirty="0"/>
              <a:t>与之前使用多个处理器和专用高级硬件的并行化处理装置不同的是，目前的分布式文件系统所采用的计算机集群，都是由普通硬件构成的，这就大大降低了硬件上的开销</a:t>
            </a:r>
            <a:endParaRPr lang="en-US" altLang="zh-CN" sz="1600" dirty="0"/>
          </a:p>
          <a:p>
            <a:pPr>
              <a:lnSpc>
                <a:spcPct val="170000"/>
              </a:lnSpc>
            </a:pP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606088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416"/>
    </mc:Choice>
    <mc:Fallback xmlns="">
      <p:transition spd="slow" advTm="24416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 3 HDFS</a:t>
            </a:r>
            <a:r>
              <a:rPr lang="zh-CN" altLang="en-US" dirty="0"/>
              <a:t>概述</a:t>
            </a:r>
          </a:p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CN" dirty="0"/>
              <a:t>3.1 </a:t>
            </a:r>
            <a:r>
              <a:rPr lang="zh-CN" altLang="en-US" dirty="0"/>
              <a:t>分布式文件系统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DF4871CA-8FEA-411F-868F-E263EC28E9FA}"/>
              </a:ext>
            </a:extLst>
          </p:cNvPr>
          <p:cNvSpPr/>
          <p:nvPr/>
        </p:nvSpPr>
        <p:spPr>
          <a:xfrm>
            <a:off x="1077797" y="1814441"/>
            <a:ext cx="9282261" cy="16290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70000"/>
              </a:lnSpc>
              <a:buFont typeface="Wingdings" panose="05000000000000000000" pitchFamily="2" charset="2"/>
              <a:buChar char="p"/>
            </a:pPr>
            <a:r>
              <a:rPr lang="zh-CN" altLang="en-US" sz="1500" dirty="0"/>
              <a:t>分布式文件系统在物理结构上是由计算机集群中的多个节点构成的，这些节点分为两类，一类叫“主节点”</a:t>
            </a:r>
            <a:r>
              <a:rPr lang="en-US" altLang="zh-CN" sz="1500" dirty="0"/>
              <a:t>(Master Node)</a:t>
            </a:r>
            <a:r>
              <a:rPr lang="zh-CN" altLang="en-US" sz="1500" dirty="0"/>
              <a:t>或者也被称为“名称结点”</a:t>
            </a:r>
            <a:r>
              <a:rPr lang="en-US" altLang="zh-CN" sz="1500" dirty="0"/>
              <a:t>(NameNode)</a:t>
            </a:r>
            <a:r>
              <a:rPr lang="zh-CN" altLang="en-US" sz="1500" dirty="0"/>
              <a:t>，另一类叫“从节点”（</a:t>
            </a:r>
            <a:r>
              <a:rPr lang="en-US" altLang="zh-CN" sz="1500" dirty="0"/>
              <a:t>Slave Node</a:t>
            </a:r>
            <a:r>
              <a:rPr lang="zh-CN" altLang="en-US" sz="1500" dirty="0"/>
              <a:t>）或者也被称为“数据节点”</a:t>
            </a:r>
            <a:r>
              <a:rPr lang="en-US" altLang="zh-CN" sz="1500" dirty="0"/>
              <a:t>(DataNode)</a:t>
            </a:r>
          </a:p>
          <a:p>
            <a:pPr>
              <a:lnSpc>
                <a:spcPct val="170000"/>
              </a:lnSpc>
            </a:pPr>
            <a:endParaRPr lang="zh-CN" altLang="en-US" sz="1600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AE372CB-5944-4382-8B41-A83F1568C9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4657" y="3048736"/>
            <a:ext cx="5344525" cy="31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914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416"/>
    </mc:Choice>
    <mc:Fallback xmlns="">
      <p:transition spd="slow" advTm="24416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 3 HDFS</a:t>
            </a:r>
            <a:r>
              <a:rPr lang="zh-CN" altLang="en-US" dirty="0"/>
              <a:t>概述</a:t>
            </a:r>
          </a:p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CN" dirty="0"/>
              <a:t>3.2 HDFS</a:t>
            </a:r>
            <a:r>
              <a:rPr lang="zh-CN" altLang="en-US" dirty="0"/>
              <a:t>简介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AE6FEFB-D35B-4C42-AE0D-A2172AB10128}"/>
              </a:ext>
            </a:extLst>
          </p:cNvPr>
          <p:cNvSpPr txBox="1"/>
          <p:nvPr/>
        </p:nvSpPr>
        <p:spPr>
          <a:xfrm>
            <a:off x="1518015" y="1998166"/>
            <a:ext cx="2943370" cy="27265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n"/>
            </a:pPr>
            <a:r>
              <a:rPr lang="en-US" altLang="zh-CN" sz="2000" dirty="0">
                <a:latin typeface="Arial" panose="020B0604020202020204" pitchFamily="34" charset="0"/>
              </a:rPr>
              <a:t>HDFS</a:t>
            </a:r>
            <a:r>
              <a:rPr lang="zh-CN" altLang="en-US" sz="2000" dirty="0">
                <a:latin typeface="Arial" panose="020B0604020202020204" pitchFamily="34" charset="0"/>
              </a:rPr>
              <a:t>目标</a:t>
            </a:r>
            <a:endParaRPr lang="en-US" altLang="zh-CN" sz="2000" dirty="0">
              <a:latin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1600" dirty="0">
                <a:latin typeface="Arial" panose="020B0604020202020204" pitchFamily="34" charset="0"/>
              </a:rPr>
              <a:t>兼容廉价的硬件设备</a:t>
            </a:r>
            <a:endParaRPr lang="en-US" altLang="zh-CN" sz="1600" dirty="0">
              <a:latin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1600" dirty="0">
                <a:latin typeface="Arial" panose="020B0604020202020204" pitchFamily="34" charset="0"/>
              </a:rPr>
              <a:t>流数据读写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1600" dirty="0">
                <a:latin typeface="Arial" panose="020B0604020202020204" pitchFamily="34" charset="0"/>
              </a:rPr>
              <a:t>大数据集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1600" dirty="0">
                <a:latin typeface="Arial" panose="020B0604020202020204" pitchFamily="34" charset="0"/>
              </a:rPr>
              <a:t>简单的文件模型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1600" dirty="0">
                <a:latin typeface="Arial" panose="020B0604020202020204" pitchFamily="34" charset="0"/>
              </a:rPr>
              <a:t>强大的跨平台兼容性</a:t>
            </a:r>
            <a:endParaRPr lang="en-US" altLang="zh-CN" sz="1600" dirty="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zh-CN" altLang="en-US" sz="16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8E9E7B4-441E-457B-9C09-C3C6AF739EBD}"/>
              </a:ext>
            </a:extLst>
          </p:cNvPr>
          <p:cNvSpPr/>
          <p:nvPr/>
        </p:nvSpPr>
        <p:spPr>
          <a:xfrm>
            <a:off x="5461261" y="1998166"/>
            <a:ext cx="4088091" cy="20248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en-US" altLang="zh-CN" sz="2000" dirty="0">
                <a:latin typeface="Arial" panose="020B0604020202020204" pitchFamily="34" charset="0"/>
              </a:rPr>
              <a:t>HDFS</a:t>
            </a:r>
            <a:r>
              <a:rPr lang="zh-CN" altLang="en-US" sz="2000" dirty="0">
                <a:latin typeface="Arial" panose="020B0604020202020204" pitchFamily="34" charset="0"/>
              </a:rPr>
              <a:t>架构分析</a:t>
            </a:r>
            <a:endParaRPr lang="en-US" altLang="zh-CN" sz="2000" dirty="0">
              <a:latin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1600" dirty="0">
                <a:latin typeface="Arial" panose="020B0604020202020204" pitchFamily="34" charset="0"/>
              </a:rPr>
              <a:t>Master/Slave</a:t>
            </a:r>
            <a:r>
              <a:rPr lang="zh-CN" altLang="en-US" sz="1600" dirty="0">
                <a:latin typeface="Arial" panose="020B0604020202020204" pitchFamily="34" charset="0"/>
              </a:rPr>
              <a:t>模型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1600" dirty="0">
                <a:latin typeface="Arial" panose="020B0604020202020204" pitchFamily="34" charset="0"/>
              </a:rPr>
              <a:t>HDFS</a:t>
            </a:r>
            <a:r>
              <a:rPr lang="zh-CN" altLang="en-US" sz="1600" dirty="0">
                <a:latin typeface="Arial" panose="020B0604020202020204" pitchFamily="34" charset="0"/>
              </a:rPr>
              <a:t>块</a:t>
            </a:r>
            <a:endParaRPr lang="en-US" altLang="zh-CN" sz="1600" dirty="0">
              <a:latin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1600" dirty="0">
                <a:latin typeface="Arial" panose="020B0604020202020204" pitchFamily="34" charset="0"/>
              </a:rPr>
              <a:t>HDFS NameNode</a:t>
            </a:r>
            <a:r>
              <a:rPr lang="zh-CN" altLang="en-US" sz="1600" dirty="0">
                <a:latin typeface="Arial" panose="020B0604020202020204" pitchFamily="34" charset="0"/>
              </a:rPr>
              <a:t>和</a:t>
            </a:r>
            <a:r>
              <a:rPr lang="en-US" altLang="zh-CN" sz="1600" dirty="0">
                <a:latin typeface="Arial" panose="020B0604020202020204" pitchFamily="34" charset="0"/>
              </a:rPr>
              <a:t>DataNode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1600" dirty="0">
                <a:latin typeface="Arial" panose="020B0604020202020204" pitchFamily="34" charset="0"/>
              </a:rPr>
              <a:t>HDFS </a:t>
            </a:r>
            <a:r>
              <a:rPr lang="zh-CN" altLang="en-US" sz="1600" dirty="0">
                <a:latin typeface="Arial" panose="020B0604020202020204" pitchFamily="34" charset="0"/>
              </a:rPr>
              <a:t>存储原理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21069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416"/>
    </mc:Choice>
    <mc:Fallback xmlns="">
      <p:transition spd="slow" advTm="24416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 3 HDFS</a:t>
            </a:r>
            <a:r>
              <a:rPr lang="zh-CN" altLang="en-US" dirty="0"/>
              <a:t>概述</a:t>
            </a:r>
          </a:p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CN" dirty="0"/>
              <a:t>3.2.1 HDFS</a:t>
            </a:r>
            <a:r>
              <a:rPr lang="zh-CN" altLang="en-US" dirty="0"/>
              <a:t>体系结构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5C6153B-9015-4527-AC0F-0433DD78D449}"/>
              </a:ext>
            </a:extLst>
          </p:cNvPr>
          <p:cNvSpPr/>
          <p:nvPr/>
        </p:nvSpPr>
        <p:spPr>
          <a:xfrm>
            <a:off x="1071548" y="1753338"/>
            <a:ext cx="4150901" cy="46682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2000" dirty="0">
                <a:latin typeface="+mn-ea"/>
              </a:rPr>
              <a:t>Master/Slave</a:t>
            </a:r>
            <a:r>
              <a:rPr lang="zh-CN" altLang="en-US" sz="2000" dirty="0">
                <a:latin typeface="+mn-ea"/>
              </a:rPr>
              <a:t>模型</a:t>
            </a:r>
            <a:endParaRPr lang="en-US" altLang="zh-CN" sz="2000" dirty="0">
              <a:latin typeface="+mn-ea"/>
            </a:endParaRPr>
          </a:p>
          <a:p>
            <a:pPr marL="742950" lvl="1" indent="-285750" algn="just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1500" dirty="0">
                <a:latin typeface="+mn-ea"/>
              </a:rPr>
              <a:t>一个</a:t>
            </a:r>
            <a:r>
              <a:rPr lang="en-US" altLang="zh-CN" sz="1500" dirty="0">
                <a:latin typeface="+mn-ea"/>
              </a:rPr>
              <a:t>HDFS</a:t>
            </a:r>
            <a:r>
              <a:rPr lang="zh-CN" altLang="en-US" sz="1500" dirty="0">
                <a:latin typeface="+mn-ea"/>
              </a:rPr>
              <a:t>集群包括一个名称节点（</a:t>
            </a:r>
            <a:r>
              <a:rPr lang="en-US" altLang="zh-CN" sz="1500" dirty="0">
                <a:latin typeface="+mn-ea"/>
              </a:rPr>
              <a:t>NameNode</a:t>
            </a:r>
            <a:r>
              <a:rPr lang="zh-CN" altLang="en-US" sz="1500" dirty="0">
                <a:latin typeface="+mn-ea"/>
              </a:rPr>
              <a:t>）和若干个数据节点（</a:t>
            </a:r>
            <a:r>
              <a:rPr lang="en-US" altLang="zh-CN" sz="1500" dirty="0">
                <a:latin typeface="+mn-ea"/>
              </a:rPr>
              <a:t>DataNode</a:t>
            </a:r>
            <a:r>
              <a:rPr lang="zh-CN" altLang="en-US" sz="1500" dirty="0">
                <a:latin typeface="+mn-ea"/>
              </a:rPr>
              <a:t>）</a:t>
            </a:r>
            <a:endParaRPr lang="en-US" altLang="zh-CN" sz="1500" dirty="0">
              <a:latin typeface="+mn-ea"/>
            </a:endParaRPr>
          </a:p>
          <a:p>
            <a:pPr marL="742950" lvl="1" indent="-285750" algn="just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1500" dirty="0">
                <a:latin typeface="+mn-ea"/>
              </a:rPr>
              <a:t>名称节点作为中心服务器，负责管理文件系统的命名空间及客户端对文件的访问</a:t>
            </a:r>
            <a:endParaRPr lang="en-US" altLang="zh-CN" sz="1500" dirty="0">
              <a:latin typeface="+mn-ea"/>
            </a:endParaRPr>
          </a:p>
          <a:p>
            <a:pPr marL="742950" lvl="1" indent="-285750" algn="just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1500" dirty="0">
                <a:latin typeface="+mn-ea"/>
              </a:rPr>
              <a:t>集群中数据节点一般是一个节点运行一个进程，负责处理文件系统客户端读</a:t>
            </a:r>
            <a:r>
              <a:rPr lang="en-US" altLang="zh-CN" sz="1500" dirty="0">
                <a:latin typeface="+mn-ea"/>
              </a:rPr>
              <a:t>/</a:t>
            </a:r>
            <a:r>
              <a:rPr lang="zh-CN" altLang="en-US" sz="1500" dirty="0">
                <a:latin typeface="+mn-ea"/>
              </a:rPr>
              <a:t>写请求，在名称节点统一调度下进行数据块创建、删除和复制等。每个数据节点的数据实际上是保存在本地</a:t>
            </a:r>
            <a:r>
              <a:rPr lang="en-US" altLang="zh-CN" sz="1500" dirty="0">
                <a:latin typeface="+mn-ea"/>
              </a:rPr>
              <a:t>Linux</a:t>
            </a:r>
            <a:r>
              <a:rPr lang="zh-CN" altLang="en-US" sz="1500" dirty="0">
                <a:latin typeface="+mn-ea"/>
              </a:rPr>
              <a:t>文件系统中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FBF4DB6E-6962-4717-8953-09029509C1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2161" y="2322644"/>
            <a:ext cx="4740420" cy="327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45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416"/>
    </mc:Choice>
    <mc:Fallback xmlns="">
      <p:transition spd="slow" advTm="24416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 3 HDFS</a:t>
            </a:r>
            <a:r>
              <a:rPr lang="zh-CN" altLang="en-US" dirty="0"/>
              <a:t>概述</a:t>
            </a:r>
          </a:p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CN" dirty="0"/>
              <a:t>3.2.2 HDFS</a:t>
            </a:r>
            <a:r>
              <a:rPr lang="zh-CN" altLang="en-US" dirty="0"/>
              <a:t>块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50F5FAD-E747-450A-9D29-664BDB38FF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995" y="2869079"/>
            <a:ext cx="5755648" cy="30240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ECC3EFC3-5B2D-44A8-8229-B13B3DE45A30}"/>
              </a:ext>
            </a:extLst>
          </p:cNvPr>
          <p:cNvSpPr/>
          <p:nvPr/>
        </p:nvSpPr>
        <p:spPr>
          <a:xfrm>
            <a:off x="6511461" y="1863626"/>
            <a:ext cx="4560544" cy="4577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zh-CN" altLang="en-US" sz="1400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400" b="1" dirty="0"/>
              <a:t>支持大规模文件存储</a:t>
            </a:r>
            <a:r>
              <a:rPr lang="zh-CN" altLang="en-US" sz="1400" dirty="0"/>
              <a:t>。文件以块为单位进行存储，一个大规模文件可以被分拆成若干个文件块，不同的文件块可以被分发到不同的节点上。因此，一个文件的大小不会受到单个节点的存储容量的限制，可以远远大于网络中任意节点的存储容量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400" b="1" dirty="0"/>
              <a:t>简化系统设计</a:t>
            </a:r>
            <a:r>
              <a:rPr lang="zh-CN" altLang="en-US" sz="1400" dirty="0"/>
              <a:t>。因为文件块大小是固定的，这样就很容易计算出一个节点可以存储多少文件块；其次，方便了元数据的管理，元数据不需要和文件块一起存储，可以由其他系统负责管理元数据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400" dirty="0"/>
              <a:t> </a:t>
            </a:r>
            <a:r>
              <a:rPr lang="zh-CN" altLang="en-US" sz="1400" b="1" dirty="0"/>
              <a:t>适合数据备份</a:t>
            </a:r>
            <a:r>
              <a:rPr lang="zh-CN" altLang="en-US" sz="1400" dirty="0"/>
              <a:t>。每个文件块都可冗余存储到多节点上，大大提高了系统容错性和可用性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78BC51B-88AE-4762-8EDA-61CF0C1ADB63}"/>
              </a:ext>
            </a:extLst>
          </p:cNvPr>
          <p:cNvSpPr/>
          <p:nvPr/>
        </p:nvSpPr>
        <p:spPr>
          <a:xfrm>
            <a:off x="1119995" y="1797047"/>
            <a:ext cx="925397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 sz="1600" dirty="0"/>
              <a:t>HDFS</a:t>
            </a:r>
            <a:r>
              <a:rPr lang="zh-CN" altLang="en-US" sz="1600" dirty="0"/>
              <a:t>默认一个块</a:t>
            </a:r>
            <a:r>
              <a:rPr lang="en-US" altLang="zh-CN" sz="1600" dirty="0"/>
              <a:t>64MB</a:t>
            </a:r>
            <a:r>
              <a:rPr lang="zh-CN" altLang="en-US" sz="1600" dirty="0"/>
              <a:t>，一个文件被分成多个块，以块作为存储单位。块的大小远远大于普通文件系统，可以最小化寻址开销</a:t>
            </a:r>
          </a:p>
        </p:txBody>
      </p:sp>
    </p:spTree>
    <p:extLst>
      <p:ext uri="{BB962C8B-B14F-4D97-AF65-F5344CB8AC3E}">
        <p14:creationId xmlns:p14="http://schemas.microsoft.com/office/powerpoint/2010/main" val="936244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416"/>
    </mc:Choice>
    <mc:Fallback xmlns="">
      <p:transition spd="slow" advTm="24416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 3 HDFS</a:t>
            </a:r>
            <a:r>
              <a:rPr lang="zh-CN" altLang="en-US" dirty="0"/>
              <a:t>概述</a:t>
            </a:r>
          </a:p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CN" dirty="0"/>
              <a:t>3.2.3 HDFS NameNode</a:t>
            </a:r>
            <a:r>
              <a:rPr lang="zh-CN" altLang="en-US" dirty="0"/>
              <a:t>和</a:t>
            </a:r>
            <a:r>
              <a:rPr lang="en-US" altLang="zh-CN" dirty="0"/>
              <a:t>DataNode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3303485-1D7B-4F32-85D6-EDEB73E29AD7}"/>
              </a:ext>
            </a:extLst>
          </p:cNvPr>
          <p:cNvSpPr txBox="1"/>
          <p:nvPr/>
        </p:nvSpPr>
        <p:spPr>
          <a:xfrm>
            <a:off x="1385642" y="1969556"/>
            <a:ext cx="5094664" cy="32636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p"/>
            </a:pPr>
            <a:r>
              <a:rPr lang="en-US" altLang="zh-CN" sz="2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NameNode</a:t>
            </a:r>
            <a:endParaRPr lang="en-US" altLang="zh-CN" sz="22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628650" lvl="1" indent="-17145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p"/>
            </a:pPr>
            <a:r>
              <a:rPr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存储元数据，元数据保存在内存中</a:t>
            </a:r>
            <a:endParaRPr lang="en-US" altLang="zh-CN" sz="16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628650" lvl="1" indent="-17145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p"/>
            </a:pPr>
            <a:r>
              <a:rPr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保存文件、</a:t>
            </a:r>
            <a:r>
              <a:rPr lang="en-US" altLang="zh-CN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block</a:t>
            </a:r>
            <a:r>
              <a:rPr lang="zh-CN" altLang="en-US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、</a:t>
            </a:r>
            <a:r>
              <a:rPr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DataNode</a:t>
            </a:r>
            <a:r>
              <a:rPr lang="zh-CN" altLang="en-US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之间</a:t>
            </a:r>
            <a:r>
              <a:rPr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的映射关系</a:t>
            </a:r>
            <a:endParaRPr lang="en-US" altLang="zh-CN" sz="16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171450" indent="-17145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p"/>
            </a:pPr>
            <a:r>
              <a:rPr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lang="en-US" altLang="zh-CN" sz="2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DataNode</a:t>
            </a:r>
            <a:endParaRPr lang="en-US" altLang="zh-CN" sz="22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628650" lvl="1" indent="-17145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p"/>
            </a:pPr>
            <a:r>
              <a:rPr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存储文件内容，文件内存保存在磁盘中</a:t>
            </a:r>
            <a:endParaRPr lang="en-US" altLang="zh-CN" sz="16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628650" lvl="1" indent="-17145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p"/>
            </a:pPr>
            <a:r>
              <a:rPr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维护了</a:t>
            </a:r>
            <a:r>
              <a:rPr lang="en-US" altLang="zh-CN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block id</a:t>
            </a:r>
            <a:r>
              <a:rPr lang="zh-CN" altLang="en-US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到</a:t>
            </a:r>
            <a:r>
              <a:rPr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DataNode</a:t>
            </a:r>
            <a:r>
              <a:rPr lang="zh-CN" altLang="en-US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之间</a:t>
            </a:r>
            <a:r>
              <a:rPr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的映射关系</a:t>
            </a:r>
            <a:endParaRPr lang="en-US" altLang="zh-CN" sz="16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endParaRPr lang="zh-CN" altLang="en-US" sz="12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F6FED1F-609B-4AC5-8F88-FF32502EFF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2680" y="2073251"/>
            <a:ext cx="4740420" cy="327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153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416"/>
    </mc:Choice>
    <mc:Fallback xmlns="">
      <p:transition spd="slow" advTm="24416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 3 HDFS</a:t>
            </a:r>
            <a:r>
              <a:rPr lang="zh-CN" altLang="en-US" dirty="0"/>
              <a:t>概述</a:t>
            </a:r>
          </a:p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CN" dirty="0"/>
              <a:t>3.2.3 HDFS NameNode</a:t>
            </a:r>
            <a:r>
              <a:rPr lang="zh-CN" altLang="en-US" dirty="0"/>
              <a:t>和</a:t>
            </a:r>
            <a:r>
              <a:rPr lang="en-US" altLang="zh-CN" dirty="0"/>
              <a:t>DataNode</a:t>
            </a:r>
            <a:endParaRPr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FC1C932-C4B2-404A-956B-5FCB8A748425}"/>
              </a:ext>
            </a:extLst>
          </p:cNvPr>
          <p:cNvSpPr/>
          <p:nvPr/>
        </p:nvSpPr>
        <p:spPr>
          <a:xfrm>
            <a:off x="1090788" y="1681784"/>
            <a:ext cx="1736373" cy="4589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p"/>
            </a:pPr>
            <a:r>
              <a:rPr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NameNode</a:t>
            </a:r>
            <a:endParaRPr lang="en-US" altLang="zh-CN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63D81F5-EB89-4C89-AF23-AAC1634E6E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7530" y="3089635"/>
            <a:ext cx="7192800" cy="3240000"/>
          </a:xfrm>
          <a:prstGeom prst="rect">
            <a:avLst/>
          </a:prstGeom>
        </p:spPr>
      </p:pic>
      <p:sp>
        <p:nvSpPr>
          <p:cNvPr id="8" name="Rectangle 1">
            <a:extLst>
              <a:ext uri="{FF2B5EF4-FFF2-40B4-BE49-F238E27FC236}">
                <a16:creationId xmlns:a16="http://schemas.microsoft.com/office/drawing/2014/main" id="{7663EF38-48C6-417D-81E9-2A1FF44DD6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72241" y="2217505"/>
            <a:ext cx="9143378" cy="727643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400" dirty="0">
                <a:latin typeface="Arial" panose="020B0604020202020204" pitchFamily="34" charset="0"/>
              </a:rPr>
              <a:t>NameNode</a:t>
            </a:r>
            <a:r>
              <a:rPr lang="zh-CN" altLang="en-US" sz="1400" dirty="0">
                <a:latin typeface="Arial" panose="020B0604020202020204" pitchFamily="34" charset="0"/>
              </a:rPr>
              <a:t>掌管</a:t>
            </a:r>
            <a:r>
              <a:rPr lang="en-US" altLang="zh-CN" sz="1400" dirty="0">
                <a:latin typeface="Arial" panose="020B0604020202020204" pitchFamily="34" charset="0"/>
              </a:rPr>
              <a:t>cluster</a:t>
            </a:r>
            <a:r>
              <a:rPr lang="zh-CN" altLang="en-US" sz="1400" dirty="0">
                <a:latin typeface="Arial" panose="020B0604020202020204" pitchFamily="34" charset="0"/>
              </a:rPr>
              <a:t>所有文件系统的</a:t>
            </a:r>
            <a:r>
              <a:rPr lang="en-US" altLang="zh-CN" sz="1400" dirty="0">
                <a:latin typeface="Arial" panose="020B0604020202020204" pitchFamily="34" charset="0"/>
              </a:rPr>
              <a:t>metadata</a:t>
            </a:r>
            <a:r>
              <a:rPr lang="zh-CN" altLang="en-US" sz="1400" dirty="0">
                <a:latin typeface="Arial" panose="020B0604020202020204" pitchFamily="34" charset="0"/>
              </a:rPr>
              <a:t>，并监督</a:t>
            </a:r>
            <a:r>
              <a:rPr lang="en-US" altLang="zh-CN" sz="1400" dirty="0">
                <a:latin typeface="Arial" panose="020B0604020202020204" pitchFamily="34" charset="0"/>
              </a:rPr>
              <a:t>DataNode</a:t>
            </a:r>
            <a:r>
              <a:rPr lang="zh-CN" altLang="en-US" sz="1400" dirty="0">
                <a:latin typeface="Arial" panose="020B0604020202020204" pitchFamily="34" charset="0"/>
              </a:rPr>
              <a:t>的存活状态及协调数据的存取。 </a:t>
            </a:r>
            <a:r>
              <a:rPr lang="en-US" altLang="zh-CN" sz="1400" dirty="0">
                <a:latin typeface="Arial" panose="020B0604020202020204" pitchFamily="34" charset="0"/>
              </a:rPr>
              <a:t>NameNode</a:t>
            </a:r>
            <a:r>
              <a:rPr lang="zh-CN" altLang="en-US" sz="1400" dirty="0">
                <a:latin typeface="Arial" panose="020B0604020202020204" pitchFamily="34" charset="0"/>
              </a:rPr>
              <a:t>是</a:t>
            </a:r>
            <a:r>
              <a:rPr lang="en-US" altLang="zh-CN" sz="1400" dirty="0">
                <a:latin typeface="Arial" panose="020B0604020202020204" pitchFamily="34" charset="0"/>
              </a:rPr>
              <a:t>HDFS</a:t>
            </a:r>
            <a:r>
              <a:rPr lang="zh-CN" altLang="en-US" sz="1400" dirty="0">
                <a:latin typeface="Arial" panose="020B0604020202020204" pitchFamily="34" charset="0"/>
              </a:rPr>
              <a:t>的中央控制中心，自身并不储存档案数据，只知道某个文件是由那些</a:t>
            </a:r>
            <a:r>
              <a:rPr lang="en-US" altLang="zh-CN" sz="1400" dirty="0">
                <a:latin typeface="Arial" panose="020B0604020202020204" pitchFamily="34" charset="0"/>
              </a:rPr>
              <a:t>block</a:t>
            </a:r>
            <a:r>
              <a:rPr lang="zh-CN" altLang="en-US" sz="1400" dirty="0">
                <a:latin typeface="Arial" panose="020B0604020202020204" pitchFamily="34" charset="0"/>
              </a:rPr>
              <a:t>组成，而那些</a:t>
            </a:r>
            <a:r>
              <a:rPr lang="en-US" altLang="zh-CN" sz="1400" dirty="0">
                <a:latin typeface="Arial" panose="020B0604020202020204" pitchFamily="34" charset="0"/>
              </a:rPr>
              <a:t>block</a:t>
            </a:r>
            <a:r>
              <a:rPr lang="zh-CN" altLang="en-US" sz="1400" dirty="0">
                <a:latin typeface="Arial" panose="020B0604020202020204" pitchFamily="34" charset="0"/>
              </a:rPr>
              <a:t>又存放在</a:t>
            </a:r>
            <a:r>
              <a:rPr lang="en-US" altLang="zh-CN" sz="1400" dirty="0">
                <a:latin typeface="Arial" panose="020B0604020202020204" pitchFamily="34" charset="0"/>
              </a:rPr>
              <a:t>cluster</a:t>
            </a:r>
            <a:r>
              <a:rPr lang="zh-CN" altLang="en-US" sz="1400" dirty="0">
                <a:latin typeface="Arial" panose="020B0604020202020204" pitchFamily="34" charset="0"/>
              </a:rPr>
              <a:t>的那个位置</a:t>
            </a:r>
            <a:r>
              <a:rPr lang="en-US" altLang="zh-CN" sz="1400" dirty="0">
                <a:latin typeface="Arial" panose="020B0604020202020204" pitchFamily="34" charset="0"/>
              </a:rPr>
              <a:t>(DataNode)</a:t>
            </a:r>
            <a:r>
              <a:rPr lang="zh-CN" altLang="en-US" sz="1400" dirty="0">
                <a:latin typeface="Arial" panose="020B0604020202020204" pitchFamily="34" charset="0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3326652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416"/>
    </mc:Choice>
    <mc:Fallback xmlns="">
      <p:transition spd="slow" advTm="24416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 3 HDFS</a:t>
            </a:r>
            <a:r>
              <a:rPr lang="zh-CN" altLang="en-US" dirty="0"/>
              <a:t>概述</a:t>
            </a:r>
          </a:p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CN" dirty="0"/>
              <a:t>3.2.3 HDFS NameNode</a:t>
            </a:r>
            <a:r>
              <a:rPr lang="zh-CN" altLang="en-US" dirty="0"/>
              <a:t>和</a:t>
            </a:r>
            <a:r>
              <a:rPr lang="en-US" altLang="zh-CN" dirty="0"/>
              <a:t>DataNode</a:t>
            </a:r>
            <a:endParaRPr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FC1C932-C4B2-404A-956B-5FCB8A748425}"/>
              </a:ext>
            </a:extLst>
          </p:cNvPr>
          <p:cNvSpPr/>
          <p:nvPr/>
        </p:nvSpPr>
        <p:spPr>
          <a:xfrm>
            <a:off x="1090788" y="1681784"/>
            <a:ext cx="1736373" cy="4589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p"/>
            </a:pPr>
            <a:r>
              <a:rPr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NameNode</a:t>
            </a:r>
            <a:endParaRPr lang="en-US" altLang="zh-CN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63D81F5-EB89-4C89-AF23-AAC1634E6E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2833" y="3107552"/>
            <a:ext cx="7192800" cy="3240000"/>
          </a:xfrm>
          <a:prstGeom prst="rect">
            <a:avLst/>
          </a:prstGeom>
        </p:spPr>
      </p:pic>
      <p:sp>
        <p:nvSpPr>
          <p:cNvPr id="8" name="Rectangle 1">
            <a:extLst>
              <a:ext uri="{FF2B5EF4-FFF2-40B4-BE49-F238E27FC236}">
                <a16:creationId xmlns:a16="http://schemas.microsoft.com/office/drawing/2014/main" id="{7663EF38-48C6-417D-81E9-2A1FF44DD6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9036" y="2171471"/>
            <a:ext cx="9702873" cy="72834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zh-CN" sz="1400" dirty="0">
                <a:solidFill>
                  <a:srgbClr val="222222"/>
                </a:solidFill>
                <a:latin typeface="Arial Unicode MS" panose="020B0604020202020204" pitchFamily="34" charset="-122"/>
                <a:ea typeface="inherit"/>
              </a:rPr>
              <a:t>Namenode指引client需要跟那些Datanode联系，追踪纪录cluster储存空间的容量，每个Datanode的存活状态确保每个block的数据副本都遵循设定规范。Datanode每3秒经由TCP handshark向Namenode传送heartbeat讯息，一般使用与Namenode daemon相同的port number(TCP 9000)。每10次的heartbeat传送block report，告知Namenode全部储存的block有哪些。</a:t>
            </a:r>
            <a:endParaRPr kumimoji="0" lang="zh-CN" altLang="zh-CN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3981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416"/>
    </mc:Choice>
    <mc:Fallback xmlns="">
      <p:transition spd="slow" advTm="24416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 3 HDFS</a:t>
            </a:r>
            <a:r>
              <a:rPr lang="zh-CN" altLang="en-US" dirty="0"/>
              <a:t>概述</a:t>
            </a:r>
          </a:p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CN" dirty="0"/>
              <a:t>3.2.3 HDFS NameNode</a:t>
            </a:r>
            <a:r>
              <a:rPr lang="zh-CN" altLang="en-US" dirty="0"/>
              <a:t>和</a:t>
            </a:r>
            <a:r>
              <a:rPr lang="en-US" altLang="zh-CN" dirty="0"/>
              <a:t>DataNode</a:t>
            </a:r>
            <a:endParaRPr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FEC9E0C-0094-42CC-B58F-68D010FA448A}"/>
              </a:ext>
            </a:extLst>
          </p:cNvPr>
          <p:cNvSpPr/>
          <p:nvPr/>
        </p:nvSpPr>
        <p:spPr>
          <a:xfrm>
            <a:off x="934272" y="1929748"/>
            <a:ext cx="29754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Secondary NameNode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353E15A-ABE1-4693-9F35-932C2DD2F2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9074" y="3256262"/>
            <a:ext cx="6234567" cy="29520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019698F0-9996-4E46-8779-F883AB3312B0}"/>
              </a:ext>
            </a:extLst>
          </p:cNvPr>
          <p:cNvSpPr/>
          <p:nvPr/>
        </p:nvSpPr>
        <p:spPr>
          <a:xfrm>
            <a:off x="1337970" y="2377561"/>
            <a:ext cx="9050368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>
                <a:latin typeface="+mn-ea"/>
              </a:rPr>
              <a:t>第二</a:t>
            </a:r>
            <a:r>
              <a:rPr lang="en-US" altLang="zh-CN" sz="1400" dirty="0">
                <a:latin typeface="+mn-ea"/>
              </a:rPr>
              <a:t>NameNode</a:t>
            </a:r>
            <a:r>
              <a:rPr lang="zh-CN" altLang="en-US" sz="1400" dirty="0">
                <a:latin typeface="+mn-ea"/>
              </a:rPr>
              <a:t>定时会连接到</a:t>
            </a:r>
            <a:r>
              <a:rPr lang="en-US" altLang="zh-CN" sz="1400" dirty="0">
                <a:latin typeface="+mn-ea"/>
              </a:rPr>
              <a:t>NameNode</a:t>
            </a:r>
            <a:r>
              <a:rPr lang="zh-CN" altLang="en-US" sz="1400" dirty="0">
                <a:latin typeface="+mn-ea"/>
              </a:rPr>
              <a:t>（默认情况下，每小时），抓取</a:t>
            </a:r>
            <a:r>
              <a:rPr lang="en-US" altLang="zh-CN" sz="1400" dirty="0">
                <a:latin typeface="+mn-ea"/>
              </a:rPr>
              <a:t>NameNode</a:t>
            </a:r>
            <a:r>
              <a:rPr lang="zh-CN" altLang="en-US" sz="1400" dirty="0">
                <a:latin typeface="+mn-ea"/>
              </a:rPr>
              <a:t>内存中的</a:t>
            </a:r>
            <a:r>
              <a:rPr lang="en-US" altLang="zh-CN" sz="1400" dirty="0">
                <a:latin typeface="+mn-ea"/>
              </a:rPr>
              <a:t>metadata</a:t>
            </a:r>
            <a:r>
              <a:rPr lang="zh-CN" altLang="en-US" sz="1400" dirty="0">
                <a:latin typeface="+mn-ea"/>
              </a:rPr>
              <a:t>和存储</a:t>
            </a:r>
            <a:r>
              <a:rPr lang="en-US" altLang="zh-CN" sz="1400" dirty="0">
                <a:latin typeface="+mn-ea"/>
              </a:rPr>
              <a:t>metadata</a:t>
            </a:r>
            <a:r>
              <a:rPr lang="zh-CN" altLang="en-US" sz="1400" dirty="0">
                <a:latin typeface="+mn-ea"/>
              </a:rPr>
              <a:t>的档案（这两者可能会不同步）的副本。第二</a:t>
            </a:r>
            <a:r>
              <a:rPr lang="en-US" altLang="zh-CN" sz="1400" dirty="0">
                <a:latin typeface="+mn-ea"/>
              </a:rPr>
              <a:t>NameNode</a:t>
            </a:r>
            <a:r>
              <a:rPr lang="zh-CN" altLang="en-US" sz="1400" dirty="0">
                <a:latin typeface="+mn-ea"/>
              </a:rPr>
              <a:t>结合这两部分的资讯组成一份全新文件，并将这些文件回传到</a:t>
            </a:r>
            <a:r>
              <a:rPr lang="en-US" altLang="zh-CN" sz="1400" dirty="0">
                <a:latin typeface="+mn-ea"/>
              </a:rPr>
              <a:t>NameNode</a:t>
            </a:r>
            <a:r>
              <a:rPr lang="zh-CN" altLang="en-US" sz="1400" dirty="0">
                <a:latin typeface="+mn-ea"/>
              </a:rPr>
              <a:t>，同时本身保存一份副本</a:t>
            </a:r>
            <a:r>
              <a:rPr lang="zh-CN" altLang="en-US" dirty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966741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416"/>
    </mc:Choice>
    <mc:Fallback xmlns="">
      <p:transition spd="slow" advTm="24416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 3 HDFS</a:t>
            </a:r>
            <a:r>
              <a:rPr lang="zh-CN" altLang="en-US" dirty="0"/>
              <a:t>概述</a:t>
            </a:r>
          </a:p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CN" dirty="0"/>
              <a:t>3.2.3 HDFS NameNode</a:t>
            </a:r>
            <a:r>
              <a:rPr lang="zh-CN" altLang="en-US" dirty="0"/>
              <a:t>和</a:t>
            </a:r>
            <a:r>
              <a:rPr lang="en-US" altLang="zh-CN" dirty="0"/>
              <a:t>DataNode</a:t>
            </a:r>
            <a:endParaRPr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FEC9E0C-0094-42CC-B58F-68D010FA448A}"/>
              </a:ext>
            </a:extLst>
          </p:cNvPr>
          <p:cNvSpPr/>
          <p:nvPr/>
        </p:nvSpPr>
        <p:spPr>
          <a:xfrm>
            <a:off x="934272" y="1870222"/>
            <a:ext cx="16065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DataNode</a:t>
            </a:r>
            <a:endParaRPr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4716DB1-7096-4DD2-87B7-BF14C5DB729A}"/>
              </a:ext>
            </a:extLst>
          </p:cNvPr>
          <p:cNvSpPr/>
          <p:nvPr/>
        </p:nvSpPr>
        <p:spPr>
          <a:xfrm>
            <a:off x="1429708" y="2239554"/>
            <a:ext cx="8942896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1400" dirty="0">
                <a:latin typeface="Arial" panose="020B0604020202020204" pitchFamily="34" charset="0"/>
              </a:rPr>
              <a:t>数据节点是分布式文件系统</a:t>
            </a:r>
            <a:r>
              <a:rPr lang="en-US" altLang="zh-CN" sz="1400" dirty="0">
                <a:latin typeface="Arial" panose="020B0604020202020204" pitchFamily="34" charset="0"/>
              </a:rPr>
              <a:t>HDFS</a:t>
            </a:r>
            <a:r>
              <a:rPr lang="zh-CN" altLang="en-US" sz="1400" dirty="0">
                <a:latin typeface="Arial" panose="020B0604020202020204" pitchFamily="34" charset="0"/>
              </a:rPr>
              <a:t>的工作节点，负责数据的存储和读取，会根据客户端或者是名称节点的调度来进行数据的存储和检索，并且向名称节点定期发送自己所存储的块的列表</a:t>
            </a:r>
            <a:endParaRPr lang="en-US" altLang="zh-CN" sz="1400" dirty="0">
              <a:latin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1400" dirty="0">
                <a:latin typeface="Arial" panose="020B0604020202020204" pitchFamily="34" charset="0"/>
              </a:rPr>
              <a:t>每个数据节点中的数据会被保存在各自节点的本地</a:t>
            </a:r>
            <a:r>
              <a:rPr lang="en-US" altLang="zh-CN" sz="1400" dirty="0">
                <a:latin typeface="Arial" panose="020B0604020202020204" pitchFamily="34" charset="0"/>
              </a:rPr>
              <a:t>Linux</a:t>
            </a:r>
            <a:r>
              <a:rPr lang="zh-CN" altLang="en-US" sz="1400" dirty="0">
                <a:latin typeface="Arial" panose="020B0604020202020204" pitchFamily="34" charset="0"/>
              </a:rPr>
              <a:t>文件系统中</a:t>
            </a:r>
          </a:p>
          <a:p>
            <a:endParaRPr lang="zh-CN" altLang="en-US" dirty="0">
              <a:latin typeface="Arial" panose="020B0604020202020204" pitchFamily="34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3CC20D3-38F4-4081-B92B-2AACF57DC2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4703" y="3175218"/>
            <a:ext cx="6495203" cy="31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712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416"/>
    </mc:Choice>
    <mc:Fallback xmlns="">
      <p:transition spd="slow" advTm="24416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 1 Hadoop</a:t>
            </a:r>
            <a:r>
              <a:rPr lang="zh-CN" altLang="en-US" dirty="0"/>
              <a:t>概述</a:t>
            </a:r>
          </a:p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CN" dirty="0"/>
              <a:t>1.1.1  Hadoop</a:t>
            </a:r>
            <a:r>
              <a:rPr lang="zh-CN" altLang="en-US" dirty="0"/>
              <a:t>发展简史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79431EC-1163-4E99-80D0-B90586D6C1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2936" y="1913401"/>
            <a:ext cx="9489046" cy="40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199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416"/>
    </mc:Choice>
    <mc:Fallback xmlns="">
      <p:transition spd="slow" advTm="24416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 3 HDFS</a:t>
            </a:r>
            <a:r>
              <a:rPr lang="zh-CN" altLang="en-US" dirty="0"/>
              <a:t>概述</a:t>
            </a:r>
          </a:p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CN" dirty="0"/>
              <a:t>3.3 HDFS</a:t>
            </a:r>
            <a:r>
              <a:rPr lang="zh-CN" altLang="en-US" dirty="0"/>
              <a:t>存储原理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AF6F490-E984-4842-A6DD-2DC7EA252C48}"/>
              </a:ext>
            </a:extLst>
          </p:cNvPr>
          <p:cNvSpPr/>
          <p:nvPr/>
        </p:nvSpPr>
        <p:spPr>
          <a:xfrm>
            <a:off x="1086821" y="1802949"/>
            <a:ext cx="5087736" cy="52086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lphaLcParenR"/>
            </a:pPr>
            <a:r>
              <a:rPr lang="zh-CN" altLang="en-US" sz="2200" dirty="0">
                <a:latin typeface="+mn-ea"/>
              </a:rPr>
              <a:t>冗余数据保存</a:t>
            </a:r>
            <a:endParaRPr lang="en-US" altLang="zh-CN" sz="220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1600" dirty="0">
                <a:latin typeface="+mn-ea"/>
              </a:rPr>
              <a:t>作为分布式文件系统，为了保证系统容错性和可用性，</a:t>
            </a:r>
            <a:r>
              <a:rPr lang="en-US" altLang="zh-CN" sz="1600" dirty="0">
                <a:latin typeface="+mn-ea"/>
              </a:rPr>
              <a:t>HDFS</a:t>
            </a:r>
            <a:r>
              <a:rPr lang="zh-CN" altLang="en-US" sz="1600" dirty="0">
                <a:latin typeface="+mn-ea"/>
              </a:rPr>
              <a:t>采用了多副本方式对数据进行冗余存储，一个数据块多个副本会分布到不同数据节点上</a:t>
            </a:r>
            <a:endParaRPr lang="en-US" altLang="zh-CN" sz="160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1600" dirty="0">
                <a:latin typeface="+mn-ea"/>
              </a:rPr>
              <a:t>如图，</a:t>
            </a:r>
            <a:r>
              <a:rPr lang="zh-CN" altLang="en-US" sz="1600" dirty="0">
                <a:solidFill>
                  <a:schemeClr val="accent5">
                    <a:lumMod val="75000"/>
                  </a:schemeClr>
                </a:solidFill>
                <a:latin typeface="+mn-ea"/>
              </a:rPr>
              <a:t>黄色数据块</a:t>
            </a:r>
            <a:r>
              <a:rPr lang="zh-CN" altLang="en-US" sz="1600" dirty="0">
                <a:latin typeface="+mn-ea"/>
              </a:rPr>
              <a:t>被分别存放到数据节点</a:t>
            </a:r>
            <a:r>
              <a:rPr lang="en-US" altLang="zh-CN" sz="1600" b="1" dirty="0">
                <a:latin typeface="+mn-ea"/>
              </a:rPr>
              <a:t>#1</a:t>
            </a:r>
            <a:r>
              <a:rPr lang="zh-CN" altLang="en-US" sz="1600" dirty="0">
                <a:latin typeface="+mn-ea"/>
              </a:rPr>
              <a:t>和</a:t>
            </a:r>
            <a:r>
              <a:rPr lang="en-US" altLang="zh-CN" sz="1600" b="1" dirty="0">
                <a:latin typeface="+mn-ea"/>
              </a:rPr>
              <a:t>#2</a:t>
            </a:r>
            <a:r>
              <a:rPr lang="zh-CN" altLang="en-US" sz="1600" dirty="0">
                <a:latin typeface="+mn-ea"/>
              </a:rPr>
              <a:t>上，</a:t>
            </a:r>
            <a:r>
              <a:rPr lang="zh-CN" altLang="en-US" sz="1600" dirty="0">
                <a:solidFill>
                  <a:srgbClr val="E189A7"/>
                </a:solidFill>
                <a:latin typeface="+mn-ea"/>
              </a:rPr>
              <a:t>红色数据块</a:t>
            </a:r>
            <a:r>
              <a:rPr lang="zh-CN" altLang="en-US" sz="1600" dirty="0">
                <a:latin typeface="+mn-ea"/>
              </a:rPr>
              <a:t>被存放在数据节点</a:t>
            </a:r>
            <a:r>
              <a:rPr lang="en-US" altLang="zh-CN" sz="1600" b="1" dirty="0">
                <a:latin typeface="+mn-ea"/>
              </a:rPr>
              <a:t>#1</a:t>
            </a:r>
            <a:r>
              <a:rPr lang="zh-CN" altLang="en-US" sz="1600" dirty="0">
                <a:latin typeface="+mn-ea"/>
              </a:rPr>
              <a:t>、</a:t>
            </a:r>
            <a:r>
              <a:rPr lang="en-US" altLang="zh-CN" sz="1600" b="1" dirty="0">
                <a:latin typeface="+mn-ea"/>
              </a:rPr>
              <a:t>#2</a:t>
            </a:r>
            <a:r>
              <a:rPr lang="zh-CN" altLang="en-US" sz="1600" dirty="0">
                <a:latin typeface="+mn-ea"/>
              </a:rPr>
              <a:t>和</a:t>
            </a:r>
            <a:r>
              <a:rPr lang="en-US" altLang="zh-CN" sz="1600" b="1" dirty="0">
                <a:latin typeface="+mn-ea"/>
              </a:rPr>
              <a:t>#3</a:t>
            </a:r>
            <a:r>
              <a:rPr lang="zh-CN" altLang="en-US" sz="1600" dirty="0">
                <a:latin typeface="+mn-ea"/>
              </a:rPr>
              <a:t>上。多副本方式具有以下优点：</a:t>
            </a:r>
            <a:endParaRPr lang="en-US" altLang="zh-CN" sz="1600" dirty="0">
              <a:latin typeface="+mn-ea"/>
            </a:endParaRP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>
                <a:latin typeface="+mn-ea"/>
              </a:rPr>
              <a:t> 加快数据传输速度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>
                <a:latin typeface="+mn-ea"/>
              </a:rPr>
              <a:t> 容易检查数据错误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>
                <a:latin typeface="+mn-ea"/>
              </a:rPr>
              <a:t>  保证数据可靠性</a:t>
            </a:r>
          </a:p>
          <a:p>
            <a:pPr>
              <a:lnSpc>
                <a:spcPct val="150000"/>
              </a:lnSpc>
            </a:pPr>
            <a:endParaRPr lang="zh-CN" altLang="en-US" sz="2000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zh-CN" sz="2000" dirty="0">
              <a:latin typeface="+mn-ea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EDD5D991-A86E-4C1A-B38A-FDD20C1F59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012"/>
          <a:stretch/>
        </p:blipFill>
        <p:spPr>
          <a:xfrm>
            <a:off x="6612482" y="2467466"/>
            <a:ext cx="4492697" cy="2868105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68CDF3F7-4C9E-457E-AD4D-02EE111CAA93}"/>
              </a:ext>
            </a:extLst>
          </p:cNvPr>
          <p:cNvSpPr txBox="1"/>
          <p:nvPr/>
        </p:nvSpPr>
        <p:spPr>
          <a:xfrm>
            <a:off x="8780574" y="2433419"/>
            <a:ext cx="567784" cy="290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1100" kern="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yellow</a:t>
            </a:r>
            <a:endParaRPr lang="zh-CN" altLang="en-US" sz="1100" kern="0" dirty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088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416"/>
    </mc:Choice>
    <mc:Fallback xmlns="">
      <p:transition spd="slow" advTm="24416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 3 HDFS</a:t>
            </a:r>
            <a:r>
              <a:rPr lang="zh-CN" altLang="en-US" dirty="0"/>
              <a:t>概述</a:t>
            </a:r>
          </a:p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CN" dirty="0"/>
              <a:t>3.3 HDFS</a:t>
            </a:r>
            <a:r>
              <a:rPr lang="zh-CN" altLang="en-US" dirty="0"/>
              <a:t>存储原理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AF6F490-E984-4842-A6DD-2DC7EA252C48}"/>
              </a:ext>
            </a:extLst>
          </p:cNvPr>
          <p:cNvSpPr/>
          <p:nvPr/>
        </p:nvSpPr>
        <p:spPr>
          <a:xfrm>
            <a:off x="1060942" y="1801551"/>
            <a:ext cx="4617488" cy="35113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lphaLcParenR" startAt="2"/>
            </a:pPr>
            <a:r>
              <a:rPr lang="zh-CN" altLang="en-US" sz="2200" dirty="0">
                <a:latin typeface="+mn-ea"/>
              </a:rPr>
              <a:t>数据存取策略</a:t>
            </a:r>
            <a:r>
              <a:rPr lang="en-US" altLang="zh-CN" sz="2200" dirty="0">
                <a:latin typeface="+mn-ea"/>
              </a:rPr>
              <a:t> -- </a:t>
            </a:r>
            <a:r>
              <a:rPr lang="zh-CN" altLang="en-US" sz="2200" dirty="0">
                <a:latin typeface="+mn-ea"/>
              </a:rPr>
              <a:t>存放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1600" dirty="0">
                <a:latin typeface="+mn-ea"/>
              </a:rPr>
              <a:t>第一个副本：放置在上传文件的数据节点；如果是集群外提交，则随机挑选一台磁盘不太满、</a:t>
            </a:r>
            <a:r>
              <a:rPr lang="en-US" altLang="zh-CN" sz="1600" dirty="0">
                <a:latin typeface="+mn-ea"/>
              </a:rPr>
              <a:t>CPU</a:t>
            </a:r>
            <a:r>
              <a:rPr lang="zh-CN" altLang="en-US" sz="1600" dirty="0">
                <a:latin typeface="+mn-ea"/>
              </a:rPr>
              <a:t>不太忙的节点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1600" dirty="0">
                <a:latin typeface="+mn-ea"/>
              </a:rPr>
              <a:t>第二个副本：放置在与第一个副本不同的机架的节点上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1600" dirty="0">
                <a:latin typeface="+mn-ea"/>
              </a:rPr>
              <a:t>第三个副本：与第一个副本相同机架的其他节点上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1600" dirty="0">
                <a:latin typeface="+mn-ea"/>
              </a:rPr>
              <a:t>更多副本：随机节点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B2C23B4-F414-4CA2-9E54-1DBA41994722}"/>
              </a:ext>
            </a:extLst>
          </p:cNvPr>
          <p:cNvSpPr/>
          <p:nvPr/>
        </p:nvSpPr>
        <p:spPr>
          <a:xfrm>
            <a:off x="6607597" y="2538479"/>
            <a:ext cx="1196921" cy="235718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679850A9-EE14-4B0C-8265-019977386C7B}"/>
              </a:ext>
            </a:extLst>
          </p:cNvPr>
          <p:cNvSpPr/>
          <p:nvPr/>
        </p:nvSpPr>
        <p:spPr>
          <a:xfrm>
            <a:off x="8151819" y="2883899"/>
            <a:ext cx="1001487" cy="329183"/>
          </a:xfrm>
          <a:prstGeom prst="rect">
            <a:avLst/>
          </a:prstGeom>
          <a:solidFill>
            <a:schemeClr val="accent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Block1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6B44E944-4FB6-41F2-BD74-8D6958F5DF77}"/>
              </a:ext>
            </a:extLst>
          </p:cNvPr>
          <p:cNvSpPr/>
          <p:nvPr/>
        </p:nvSpPr>
        <p:spPr>
          <a:xfrm>
            <a:off x="8151818" y="3535455"/>
            <a:ext cx="1001487" cy="329183"/>
          </a:xfrm>
          <a:prstGeom prst="rect">
            <a:avLst/>
          </a:prstGeom>
          <a:solidFill>
            <a:schemeClr val="accent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Block1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5A29C2FF-92EF-4607-995D-B1E99192AA24}"/>
              </a:ext>
            </a:extLst>
          </p:cNvPr>
          <p:cNvSpPr/>
          <p:nvPr/>
        </p:nvSpPr>
        <p:spPr>
          <a:xfrm>
            <a:off x="8154831" y="4187011"/>
            <a:ext cx="1001487" cy="329183"/>
          </a:xfrm>
          <a:prstGeom prst="rect">
            <a:avLst/>
          </a:prstGeom>
          <a:solidFill>
            <a:schemeClr val="accent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Block1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1D48CD3-CF1D-42B7-B981-4003336AD786}"/>
              </a:ext>
            </a:extLst>
          </p:cNvPr>
          <p:cNvSpPr/>
          <p:nvPr/>
        </p:nvSpPr>
        <p:spPr>
          <a:xfrm>
            <a:off x="6702352" y="2781299"/>
            <a:ext cx="1007410" cy="54563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en-US" altLang="zh-CN" sz="11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DataNode1</a:t>
            </a:r>
            <a:endParaRPr lang="zh-CN" altLang="en-US" sz="11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7C38EC5B-86C5-436C-9973-5E32F32DEF51}"/>
              </a:ext>
            </a:extLst>
          </p:cNvPr>
          <p:cNvSpPr/>
          <p:nvPr/>
        </p:nvSpPr>
        <p:spPr>
          <a:xfrm>
            <a:off x="6702353" y="3485171"/>
            <a:ext cx="1007410" cy="54563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en-US" altLang="zh-CN" sz="11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DataNode2</a:t>
            </a:r>
            <a:endParaRPr lang="zh-CN" altLang="en-US" sz="11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B4753AFB-2F7B-4832-BDD2-DE165C03F446}"/>
              </a:ext>
            </a:extLst>
          </p:cNvPr>
          <p:cNvSpPr/>
          <p:nvPr/>
        </p:nvSpPr>
        <p:spPr>
          <a:xfrm>
            <a:off x="6702353" y="4147817"/>
            <a:ext cx="1007409" cy="54563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en-US" altLang="zh-CN" sz="11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DataNode3</a:t>
            </a:r>
            <a:endParaRPr lang="zh-CN" altLang="en-US" sz="11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FAA11602-63B3-4EF0-853C-946A26B9C910}"/>
              </a:ext>
            </a:extLst>
          </p:cNvPr>
          <p:cNvCxnSpPr>
            <a:cxnSpLocks/>
            <a:stCxn id="12" idx="1"/>
            <a:endCxn id="15" idx="3"/>
          </p:cNvCxnSpPr>
          <p:nvPr/>
        </p:nvCxnSpPr>
        <p:spPr>
          <a:xfrm flipH="1">
            <a:off x="7709762" y="3048491"/>
            <a:ext cx="442057" cy="56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AE2745A6-86C0-4F4C-8BBC-331556A5BEBE}"/>
              </a:ext>
            </a:extLst>
          </p:cNvPr>
          <p:cNvCxnSpPr>
            <a:cxnSpLocks/>
            <a:stCxn id="14" idx="1"/>
            <a:endCxn id="18" idx="3"/>
          </p:cNvCxnSpPr>
          <p:nvPr/>
        </p:nvCxnSpPr>
        <p:spPr>
          <a:xfrm flipH="1" flipV="1">
            <a:off x="7709763" y="3757988"/>
            <a:ext cx="445068" cy="5936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矩形 37">
            <a:extLst>
              <a:ext uri="{FF2B5EF4-FFF2-40B4-BE49-F238E27FC236}">
                <a16:creationId xmlns:a16="http://schemas.microsoft.com/office/drawing/2014/main" id="{8A9A763B-7DEC-43CC-9A4D-6B66440AD212}"/>
              </a:ext>
            </a:extLst>
          </p:cNvPr>
          <p:cNvSpPr/>
          <p:nvPr/>
        </p:nvSpPr>
        <p:spPr>
          <a:xfrm>
            <a:off x="9599772" y="2538479"/>
            <a:ext cx="1196921" cy="235718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DAC90151-C70B-48BF-A1A8-6310847F6EDE}"/>
              </a:ext>
            </a:extLst>
          </p:cNvPr>
          <p:cNvSpPr/>
          <p:nvPr/>
        </p:nvSpPr>
        <p:spPr>
          <a:xfrm>
            <a:off x="9694527" y="2781299"/>
            <a:ext cx="1007410" cy="54563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en-US" altLang="zh-CN" sz="11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DataNode4</a:t>
            </a:r>
            <a:endParaRPr lang="zh-CN" altLang="en-US" sz="11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A752D42A-E2A6-4B49-8E6B-A3A379FC98CB}"/>
              </a:ext>
            </a:extLst>
          </p:cNvPr>
          <p:cNvSpPr/>
          <p:nvPr/>
        </p:nvSpPr>
        <p:spPr>
          <a:xfrm>
            <a:off x="9694528" y="3485171"/>
            <a:ext cx="1007410" cy="54563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en-US" altLang="zh-CN" sz="11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DataNode5</a:t>
            </a:r>
            <a:endParaRPr lang="zh-CN" altLang="en-US" sz="11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CF25E293-8045-4A75-A2D7-C21D626A80BE}"/>
              </a:ext>
            </a:extLst>
          </p:cNvPr>
          <p:cNvSpPr/>
          <p:nvPr/>
        </p:nvSpPr>
        <p:spPr>
          <a:xfrm>
            <a:off x="9694528" y="4147817"/>
            <a:ext cx="1007409" cy="54563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en-US" altLang="zh-CN" sz="11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DataNode6</a:t>
            </a:r>
            <a:endParaRPr lang="zh-CN" altLang="en-US" sz="11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64E868EB-C743-48AF-AEDF-0DA0BBDE62FE}"/>
              </a:ext>
            </a:extLst>
          </p:cNvPr>
          <p:cNvCxnSpPr>
            <a:cxnSpLocks/>
            <a:stCxn id="13" idx="3"/>
            <a:endCxn id="39" idx="1"/>
          </p:cNvCxnSpPr>
          <p:nvPr/>
        </p:nvCxnSpPr>
        <p:spPr>
          <a:xfrm flipV="1">
            <a:off x="9153305" y="3054116"/>
            <a:ext cx="541222" cy="6459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2933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416"/>
    </mc:Choice>
    <mc:Fallback xmlns="">
      <p:transition spd="slow" advTm="24416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 3 HDFS</a:t>
            </a:r>
            <a:r>
              <a:rPr lang="zh-CN" altLang="en-US" dirty="0"/>
              <a:t>概述</a:t>
            </a:r>
          </a:p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CN" dirty="0"/>
              <a:t>3.3 HDFS</a:t>
            </a:r>
            <a:r>
              <a:rPr lang="zh-CN" altLang="en-US" dirty="0"/>
              <a:t>存储原理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AF6F490-E984-4842-A6DD-2DC7EA252C48}"/>
              </a:ext>
            </a:extLst>
          </p:cNvPr>
          <p:cNvSpPr/>
          <p:nvPr/>
        </p:nvSpPr>
        <p:spPr>
          <a:xfrm>
            <a:off x="1059502" y="1819889"/>
            <a:ext cx="8310741" cy="27726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lphaLcParenR" startAt="2"/>
            </a:pPr>
            <a:r>
              <a:rPr lang="zh-CN" altLang="en-US" sz="2200" dirty="0">
                <a:latin typeface="+mn-ea"/>
              </a:rPr>
              <a:t>数据存取策略</a:t>
            </a:r>
            <a:r>
              <a:rPr lang="en-US" altLang="zh-CN" sz="2200" dirty="0">
                <a:latin typeface="+mn-ea"/>
              </a:rPr>
              <a:t> -- </a:t>
            </a:r>
            <a:r>
              <a:rPr lang="zh-CN" altLang="en-US" sz="2200" dirty="0">
                <a:latin typeface="+mn-ea"/>
              </a:rPr>
              <a:t>读取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1600" dirty="0">
                <a:latin typeface="+mn-ea"/>
              </a:rPr>
              <a:t>HDFS</a:t>
            </a:r>
            <a:r>
              <a:rPr lang="zh-CN" altLang="en-US" sz="1600" dirty="0">
                <a:latin typeface="+mn-ea"/>
              </a:rPr>
              <a:t>提供了一个</a:t>
            </a:r>
            <a:r>
              <a:rPr lang="en-US" altLang="zh-CN" sz="1600" dirty="0">
                <a:latin typeface="+mn-ea"/>
              </a:rPr>
              <a:t>API</a:t>
            </a:r>
            <a:r>
              <a:rPr lang="zh-CN" altLang="en-US" sz="1600" dirty="0">
                <a:latin typeface="+mn-ea"/>
              </a:rPr>
              <a:t>可以确定一个数据节点所属的机架</a:t>
            </a:r>
            <a:r>
              <a:rPr lang="en-US" altLang="zh-CN" sz="1600" dirty="0">
                <a:latin typeface="+mn-ea"/>
              </a:rPr>
              <a:t>ID</a:t>
            </a:r>
            <a:r>
              <a:rPr lang="zh-CN" altLang="en-US" sz="1600" dirty="0">
                <a:latin typeface="+mn-ea"/>
              </a:rPr>
              <a:t>，客户端也可以调用</a:t>
            </a:r>
            <a:r>
              <a:rPr lang="en-US" altLang="zh-CN" sz="1600" dirty="0">
                <a:latin typeface="+mn-ea"/>
              </a:rPr>
              <a:t>API</a:t>
            </a:r>
            <a:r>
              <a:rPr lang="zh-CN" altLang="en-US" sz="1600" dirty="0">
                <a:latin typeface="+mn-ea"/>
              </a:rPr>
              <a:t>获取自己所属的机架</a:t>
            </a:r>
            <a:r>
              <a:rPr lang="en-US" altLang="zh-CN" sz="1600" dirty="0">
                <a:latin typeface="+mn-ea"/>
              </a:rPr>
              <a:t>ID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1600" dirty="0">
                <a:latin typeface="+mn-ea"/>
              </a:rPr>
              <a:t>当客户端读取数据时，从名称节点获得数据块不同副本的存放位置列表，列表中包含了副本所在的数据节点，可以调用</a:t>
            </a:r>
            <a:r>
              <a:rPr lang="en-US" altLang="zh-CN" sz="1600" dirty="0">
                <a:latin typeface="+mn-ea"/>
              </a:rPr>
              <a:t>API</a:t>
            </a:r>
            <a:r>
              <a:rPr lang="zh-CN" altLang="en-US" sz="1600" dirty="0">
                <a:latin typeface="+mn-ea"/>
              </a:rPr>
              <a:t>来确定客户端和这些数据节点所属的机架</a:t>
            </a:r>
            <a:r>
              <a:rPr lang="en-US" altLang="zh-CN" sz="1600" dirty="0">
                <a:latin typeface="+mn-ea"/>
              </a:rPr>
              <a:t>ID</a:t>
            </a:r>
            <a:r>
              <a:rPr lang="zh-CN" altLang="en-US" sz="1600" dirty="0">
                <a:latin typeface="+mn-ea"/>
              </a:rPr>
              <a:t>，当发现某个数据块副本对应的机架</a:t>
            </a:r>
            <a:r>
              <a:rPr lang="en-US" altLang="zh-CN" sz="1600" dirty="0">
                <a:latin typeface="+mn-ea"/>
              </a:rPr>
              <a:t>ID</a:t>
            </a:r>
            <a:r>
              <a:rPr lang="zh-CN" altLang="en-US" sz="1600" dirty="0">
                <a:latin typeface="+mn-ea"/>
              </a:rPr>
              <a:t>和客户端对应的机架</a:t>
            </a:r>
            <a:r>
              <a:rPr lang="en-US" altLang="zh-CN" sz="1600" dirty="0">
                <a:latin typeface="+mn-ea"/>
              </a:rPr>
              <a:t>ID</a:t>
            </a:r>
            <a:r>
              <a:rPr lang="zh-CN" altLang="en-US" sz="1600" dirty="0">
                <a:latin typeface="+mn-ea"/>
              </a:rPr>
              <a:t>相同时，就优先选择该副本读取数据，如果没有发现，就随机选择一个副本读取数据</a:t>
            </a:r>
          </a:p>
        </p:txBody>
      </p:sp>
    </p:spTree>
    <p:extLst>
      <p:ext uri="{BB962C8B-B14F-4D97-AF65-F5344CB8AC3E}">
        <p14:creationId xmlns:p14="http://schemas.microsoft.com/office/powerpoint/2010/main" val="3218514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416"/>
    </mc:Choice>
    <mc:Fallback xmlns="">
      <p:transition spd="slow" advTm="24416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 3 HDFS</a:t>
            </a:r>
            <a:r>
              <a:rPr lang="zh-CN" altLang="en-US" dirty="0"/>
              <a:t>概述</a:t>
            </a:r>
          </a:p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CN" dirty="0"/>
              <a:t>3.3 HDFS</a:t>
            </a:r>
            <a:r>
              <a:rPr lang="zh-CN" altLang="en-US" dirty="0"/>
              <a:t>存储原理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AF6F490-E984-4842-A6DD-2DC7EA252C48}"/>
              </a:ext>
            </a:extLst>
          </p:cNvPr>
          <p:cNvSpPr/>
          <p:nvPr/>
        </p:nvSpPr>
        <p:spPr>
          <a:xfrm>
            <a:off x="1059502" y="1819889"/>
            <a:ext cx="9168580" cy="12953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lphaLcParenR" startAt="3"/>
            </a:pPr>
            <a:r>
              <a:rPr lang="zh-CN" altLang="en-US" sz="2200" dirty="0">
                <a:latin typeface="+mn-ea"/>
              </a:rPr>
              <a:t>数据错误和恢复</a:t>
            </a:r>
            <a:endParaRPr lang="en-US" altLang="zh-CN" sz="2200" dirty="0">
              <a:latin typeface="+mn-ea"/>
            </a:endParaRPr>
          </a:p>
          <a:p>
            <a:pPr lvl="1">
              <a:lnSpc>
                <a:spcPct val="150000"/>
              </a:lnSpc>
            </a:pPr>
            <a:r>
              <a:rPr lang="en-US" altLang="zh-CN" sz="1600" dirty="0">
                <a:latin typeface="+mn-ea"/>
              </a:rPr>
              <a:t>HDFS</a:t>
            </a:r>
            <a:r>
              <a:rPr lang="zh-CN" altLang="en-US" sz="1600" dirty="0">
                <a:latin typeface="+mn-ea"/>
              </a:rPr>
              <a:t>具有较高的容错性，可以兼容廉价的硬件，主要包括以下几种情形：名称节点出错、数据节点出错和数据出错。</a:t>
            </a:r>
            <a:endParaRPr lang="en-US" altLang="zh-CN" sz="1600" dirty="0">
              <a:latin typeface="+mn-ea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015B5F7-B01D-4CB0-B7DE-782870D9395A}"/>
              </a:ext>
            </a:extLst>
          </p:cNvPr>
          <p:cNvSpPr/>
          <p:nvPr/>
        </p:nvSpPr>
        <p:spPr>
          <a:xfrm>
            <a:off x="8078771" y="3226417"/>
            <a:ext cx="2630078" cy="283544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sz="2000" dirty="0">
                <a:solidFill>
                  <a:schemeClr val="tx1"/>
                </a:solidFill>
                <a:latin typeface="+mn-ea"/>
              </a:rPr>
              <a:t>数据出错</a:t>
            </a:r>
            <a:endParaRPr lang="en-US" altLang="zh-CN" sz="2000" dirty="0">
              <a:solidFill>
                <a:schemeClr val="tx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300" dirty="0">
                <a:solidFill>
                  <a:schemeClr val="tx1"/>
                </a:solidFill>
                <a:latin typeface="Arial" panose="020B0604020202020204" pitchFamily="34" charset="0"/>
              </a:rPr>
              <a:t>网络传输和磁盘错误等因素，都会造成数据错误。</a:t>
            </a:r>
            <a:endParaRPr lang="en-US" altLang="zh-CN" sz="13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300" dirty="0">
                <a:solidFill>
                  <a:schemeClr val="tx1"/>
                </a:solidFill>
                <a:latin typeface="Arial" panose="020B0604020202020204" pitchFamily="34" charset="0"/>
              </a:rPr>
              <a:t>客户端在读取到数据后，会采用</a:t>
            </a:r>
            <a:r>
              <a:rPr lang="en-US" altLang="zh-CN" sz="1300" dirty="0">
                <a:solidFill>
                  <a:schemeClr val="tx1"/>
                </a:solidFill>
                <a:latin typeface="Arial" panose="020B0604020202020204" pitchFamily="34" charset="0"/>
              </a:rPr>
              <a:t>md5</a:t>
            </a:r>
            <a:r>
              <a:rPr lang="zh-CN" altLang="en-US" sz="1300" dirty="0">
                <a:solidFill>
                  <a:schemeClr val="tx1"/>
                </a:solidFill>
                <a:latin typeface="Arial" panose="020B0604020202020204" pitchFamily="34" charset="0"/>
              </a:rPr>
              <a:t>和</a:t>
            </a:r>
            <a:r>
              <a:rPr lang="en-US" altLang="zh-CN" sz="1300" dirty="0">
                <a:solidFill>
                  <a:schemeClr val="tx1"/>
                </a:solidFill>
                <a:latin typeface="Arial" panose="020B0604020202020204" pitchFamily="34" charset="0"/>
              </a:rPr>
              <a:t>sha1</a:t>
            </a:r>
            <a:r>
              <a:rPr lang="zh-CN" altLang="en-US" sz="1300" dirty="0">
                <a:solidFill>
                  <a:schemeClr val="tx1"/>
                </a:solidFill>
                <a:latin typeface="Arial" panose="020B0604020202020204" pitchFamily="34" charset="0"/>
              </a:rPr>
              <a:t>对数据块进行校验，以确定读取到正确的数据。</a:t>
            </a:r>
          </a:p>
          <a:p>
            <a:pPr algn="ctr">
              <a:lnSpc>
                <a:spcPct val="130000"/>
              </a:lnSpc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D57309B-8723-4D96-96FF-7D637E69FE5E}"/>
              </a:ext>
            </a:extLst>
          </p:cNvPr>
          <p:cNvSpPr/>
          <p:nvPr/>
        </p:nvSpPr>
        <p:spPr>
          <a:xfrm>
            <a:off x="4878371" y="3243458"/>
            <a:ext cx="2719633" cy="2818400"/>
          </a:xfrm>
          <a:prstGeom prst="rect">
            <a:avLst/>
          </a:prstGeom>
          <a:solidFill>
            <a:srgbClr val="DFF2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sz="2000" dirty="0">
                <a:solidFill>
                  <a:schemeClr val="tx1"/>
                </a:solidFill>
                <a:latin typeface="+mn-ea"/>
              </a:rPr>
              <a:t>数据节点出错</a:t>
            </a:r>
            <a:endParaRPr lang="en-US" altLang="zh-CN" sz="2000" dirty="0">
              <a:solidFill>
                <a:schemeClr val="tx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300" dirty="0">
                <a:solidFill>
                  <a:schemeClr val="tx1"/>
                </a:solidFill>
                <a:latin typeface="Arial" panose="020B0604020202020204" pitchFamily="34" charset="0"/>
              </a:rPr>
              <a:t>当数据节点发生故障时，名称节点无法收到一些数据节点心跳信息，会将其标记为“宕机” 。</a:t>
            </a:r>
            <a:endParaRPr lang="en-US" altLang="zh-CN" sz="13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300" dirty="0">
                <a:solidFill>
                  <a:schemeClr val="tx1"/>
                </a:solidFill>
                <a:latin typeface="Arial" panose="020B0604020202020204" pitchFamily="34" charset="0"/>
              </a:rPr>
              <a:t>名称节点会定期检查这种情况，一旦发现某数据块的副本数量小于冗余因子，会启动数据冗余复制，生成新副本。</a:t>
            </a:r>
            <a:endParaRPr lang="zh-CN" altLang="en-US" sz="13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AD5FF99-1E3A-432C-AD85-132AD94FA4BD}"/>
              </a:ext>
            </a:extLst>
          </p:cNvPr>
          <p:cNvSpPr/>
          <p:nvPr/>
        </p:nvSpPr>
        <p:spPr>
          <a:xfrm>
            <a:off x="1583703" y="3260499"/>
            <a:ext cx="2790334" cy="2818400"/>
          </a:xfrm>
          <a:prstGeom prst="rect">
            <a:avLst/>
          </a:prstGeom>
          <a:solidFill>
            <a:srgbClr val="E3F6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sz="2000" dirty="0">
                <a:solidFill>
                  <a:schemeClr val="tx1"/>
                </a:solidFill>
                <a:latin typeface="+mn-ea"/>
              </a:rPr>
              <a:t>名称节点出错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300" dirty="0">
                <a:solidFill>
                  <a:schemeClr val="tx1"/>
                </a:solidFill>
                <a:latin typeface="+mn-ea"/>
              </a:rPr>
              <a:t>名称节点保存所有元数据信息，其中，最核心是</a:t>
            </a:r>
            <a:r>
              <a:rPr lang="en-US" altLang="zh-CN" sz="1300" dirty="0" err="1">
                <a:solidFill>
                  <a:schemeClr val="tx1"/>
                </a:solidFill>
                <a:latin typeface="+mn-ea"/>
              </a:rPr>
              <a:t>FsImage</a:t>
            </a:r>
            <a:r>
              <a:rPr lang="zh-CN" altLang="en-US" sz="1300" dirty="0">
                <a:solidFill>
                  <a:schemeClr val="tx1"/>
                </a:solidFill>
                <a:latin typeface="+mn-ea"/>
              </a:rPr>
              <a:t>和</a:t>
            </a:r>
            <a:r>
              <a:rPr lang="en-US" altLang="zh-CN" sz="1300" dirty="0" err="1">
                <a:solidFill>
                  <a:schemeClr val="tx1"/>
                </a:solidFill>
                <a:latin typeface="+mn-ea"/>
              </a:rPr>
              <a:t>Editlog</a:t>
            </a:r>
            <a:r>
              <a:rPr lang="zh-CN" altLang="en-US" sz="1300" dirty="0">
                <a:solidFill>
                  <a:schemeClr val="tx1"/>
                </a:solidFill>
                <a:latin typeface="+mn-ea"/>
              </a:rPr>
              <a:t>，如果这两个文件发生损坏，那么整个</a:t>
            </a:r>
            <a:r>
              <a:rPr lang="en-US" altLang="zh-CN" sz="1300" dirty="0">
                <a:solidFill>
                  <a:schemeClr val="tx1"/>
                </a:solidFill>
                <a:latin typeface="+mn-ea"/>
              </a:rPr>
              <a:t>HDFS</a:t>
            </a:r>
            <a:r>
              <a:rPr lang="zh-CN" altLang="en-US" sz="1300" dirty="0">
                <a:solidFill>
                  <a:schemeClr val="tx1"/>
                </a:solidFill>
                <a:latin typeface="+mn-ea"/>
              </a:rPr>
              <a:t>实例将失效。</a:t>
            </a:r>
            <a:endParaRPr lang="en-US" altLang="zh-CN" sz="1300" dirty="0">
              <a:solidFill>
                <a:schemeClr val="tx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1300" dirty="0">
                <a:solidFill>
                  <a:schemeClr val="tx1"/>
                </a:solidFill>
                <a:latin typeface="+mn-ea"/>
              </a:rPr>
              <a:t>HDFS</a:t>
            </a:r>
            <a:r>
              <a:rPr lang="zh-CN" altLang="en-US" sz="1300" dirty="0">
                <a:solidFill>
                  <a:schemeClr val="tx1"/>
                </a:solidFill>
                <a:latin typeface="+mn-ea"/>
              </a:rPr>
              <a:t>设置备份机制，核心文件同步复制到</a:t>
            </a:r>
            <a:r>
              <a:rPr lang="en-US" altLang="zh-CN" sz="1300" dirty="0">
                <a:solidFill>
                  <a:schemeClr val="tx1"/>
                </a:solidFill>
                <a:latin typeface="+mn-ea"/>
              </a:rPr>
              <a:t>Secondary NameNode</a:t>
            </a:r>
            <a:r>
              <a:rPr lang="zh-CN" altLang="en-US" sz="1300" dirty="0">
                <a:solidFill>
                  <a:schemeClr val="tx1"/>
                </a:solidFill>
                <a:latin typeface="+mn-ea"/>
              </a:rPr>
              <a:t>上。</a:t>
            </a:r>
          </a:p>
        </p:txBody>
      </p:sp>
    </p:spTree>
    <p:extLst>
      <p:ext uri="{BB962C8B-B14F-4D97-AF65-F5344CB8AC3E}">
        <p14:creationId xmlns:p14="http://schemas.microsoft.com/office/powerpoint/2010/main" val="2420687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416"/>
    </mc:Choice>
    <mc:Fallback xmlns="">
      <p:transition spd="slow" advTm="24416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矩形 53"/>
          <p:cNvSpPr/>
          <p:nvPr/>
        </p:nvSpPr>
        <p:spPr>
          <a:xfrm>
            <a:off x="5036491" y="5268282"/>
            <a:ext cx="4806168" cy="758379"/>
          </a:xfrm>
          <a:prstGeom prst="rect">
            <a:avLst/>
          </a:prstGeom>
          <a:solidFill>
            <a:srgbClr val="E3F6FA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5014369" y="723485"/>
            <a:ext cx="4806168" cy="75837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69" name="Picture 168"/>
          <p:cNvPicPr>
            <a:picLocks noChangeAspect="1"/>
          </p:cNvPicPr>
          <p:nvPr/>
        </p:nvPicPr>
        <p:blipFill>
          <a:blip r:embed="rId3">
            <a:alphaModFix amt="4000"/>
          </a:blip>
          <a:stretch>
            <a:fillRect/>
          </a:stretch>
        </p:blipFill>
        <p:spPr>
          <a:xfrm>
            <a:off x="5614709" y="-154057"/>
            <a:ext cx="7166113" cy="7166113"/>
          </a:xfrm>
          <a:prstGeom prst="rect">
            <a:avLst/>
          </a:prstGeom>
        </p:spPr>
      </p:pic>
      <p:pic>
        <p:nvPicPr>
          <p:cNvPr id="136" name="Picture 13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-1152997" y="1166249"/>
            <a:ext cx="6858000" cy="4552006"/>
          </a:xfrm>
          <a:prstGeom prst="rect">
            <a:avLst/>
          </a:prstGeom>
        </p:spPr>
      </p:pic>
      <p:sp>
        <p:nvSpPr>
          <p:cNvPr id="137" name="Rectangle 136"/>
          <p:cNvSpPr/>
          <p:nvPr/>
        </p:nvSpPr>
        <p:spPr>
          <a:xfrm>
            <a:off x="0" y="0"/>
            <a:ext cx="4552006" cy="6858000"/>
          </a:xfrm>
          <a:prstGeom prst="rect">
            <a:avLst/>
          </a:prstGeom>
          <a:solidFill>
            <a:srgbClr val="0064B8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矩形 78"/>
          <p:cNvSpPr/>
          <p:nvPr/>
        </p:nvSpPr>
        <p:spPr>
          <a:xfrm>
            <a:off x="5129011" y="1087011"/>
            <a:ext cx="602729" cy="22084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>
              <a:solidFill>
                <a:srgbClr val="0064B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38" name="组合 37"/>
          <p:cNvGrpSpPr/>
          <p:nvPr/>
        </p:nvGrpSpPr>
        <p:grpSpPr>
          <a:xfrm>
            <a:off x="4979583" y="723484"/>
            <a:ext cx="4674974" cy="755980"/>
            <a:chOff x="4951741" y="2055020"/>
            <a:chExt cx="2896302" cy="799006"/>
          </a:xfrm>
        </p:grpSpPr>
        <p:sp>
          <p:nvSpPr>
            <p:cNvPr id="38" name="文本框 21"/>
            <p:cNvSpPr txBox="1"/>
            <p:nvPr/>
          </p:nvSpPr>
          <p:spPr>
            <a:xfrm>
              <a:off x="4951741" y="2158184"/>
              <a:ext cx="587123" cy="55399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 anchor="ctr" anchorCtr="0">
              <a:spAutoFit/>
            </a:bodyPr>
            <a:lstStyle/>
            <a:p>
              <a:pPr algn="ctr"/>
              <a:r>
                <a:rPr lang="en-US" altLang="zh-CN" sz="3600" dirty="0">
                  <a:solidFill>
                    <a:srgbClr val="0064B8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01</a:t>
              </a:r>
              <a:endParaRPr lang="zh-CN" altLang="en-US" sz="3600" dirty="0">
                <a:solidFill>
                  <a:srgbClr val="0064B8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140" name="组合 35"/>
            <p:cNvGrpSpPr/>
            <p:nvPr/>
          </p:nvGrpSpPr>
          <p:grpSpPr>
            <a:xfrm>
              <a:off x="5485480" y="2055020"/>
              <a:ext cx="2362563" cy="799006"/>
              <a:chOff x="5609305" y="2026445"/>
              <a:chExt cx="2362563" cy="799006"/>
            </a:xfrm>
          </p:grpSpPr>
          <p:sp>
            <p:nvSpPr>
              <p:cNvPr id="141" name="文本框 30"/>
              <p:cNvSpPr txBox="1"/>
              <p:nvPr/>
            </p:nvSpPr>
            <p:spPr>
              <a:xfrm>
                <a:off x="5609305" y="2026445"/>
                <a:ext cx="2362563" cy="4879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b="1" spc="50" dirty="0">
                    <a:solidFill>
                      <a:srgbClr val="0064B8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Hadoop</a:t>
                </a:r>
                <a:r>
                  <a:rPr lang="zh-CN" altLang="en-US" sz="2400" b="1" spc="50" dirty="0">
                    <a:solidFill>
                      <a:srgbClr val="0064B8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概述</a:t>
                </a:r>
              </a:p>
            </p:txBody>
          </p:sp>
          <p:sp>
            <p:nvSpPr>
              <p:cNvPr id="142" name="文本框 32"/>
              <p:cNvSpPr txBox="1"/>
              <p:nvPr/>
            </p:nvSpPr>
            <p:spPr>
              <a:xfrm>
                <a:off x="5618875" y="2467628"/>
                <a:ext cx="1408434" cy="3578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spc="100" dirty="0">
                    <a:solidFill>
                      <a:srgbClr val="0064B8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Overview of Hadoop</a:t>
                </a:r>
                <a:endParaRPr lang="zh-CN" altLang="en-US" sz="1600" spc="100" dirty="0">
                  <a:solidFill>
                    <a:srgbClr val="0064B8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167" name="文本框 6"/>
          <p:cNvSpPr txBox="1"/>
          <p:nvPr/>
        </p:nvSpPr>
        <p:spPr>
          <a:xfrm>
            <a:off x="1372933" y="3767264"/>
            <a:ext cx="16498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spc="50" dirty="0">
                <a:solidFill>
                  <a:schemeClr val="bg1"/>
                </a:solidFill>
                <a:latin typeface="+mj-ea"/>
                <a:ea typeface="+mj-ea"/>
              </a:rPr>
              <a:t>CONTENTS</a:t>
            </a:r>
            <a:endParaRPr lang="zh-CN" altLang="en-US" sz="2000" spc="5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55" name="矩形 78"/>
          <p:cNvSpPr/>
          <p:nvPr/>
        </p:nvSpPr>
        <p:spPr>
          <a:xfrm>
            <a:off x="5174183" y="5631808"/>
            <a:ext cx="602729" cy="22084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>
              <a:solidFill>
                <a:srgbClr val="0064B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6" name="组合 37"/>
          <p:cNvGrpSpPr/>
          <p:nvPr/>
        </p:nvGrpSpPr>
        <p:grpSpPr>
          <a:xfrm>
            <a:off x="5001705" y="5263459"/>
            <a:ext cx="4693042" cy="781710"/>
            <a:chOff x="4931740" y="2099038"/>
            <a:chExt cx="2907496" cy="826201"/>
          </a:xfrm>
        </p:grpSpPr>
        <p:sp>
          <p:nvSpPr>
            <p:cNvPr id="57" name="文本框 21"/>
            <p:cNvSpPr txBox="1"/>
            <p:nvPr/>
          </p:nvSpPr>
          <p:spPr>
            <a:xfrm>
              <a:off x="4931740" y="2157956"/>
              <a:ext cx="587123" cy="58552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 anchor="ctr" anchorCtr="0">
              <a:spAutoFit/>
            </a:bodyPr>
            <a:lstStyle/>
            <a:p>
              <a:pPr algn="ctr"/>
              <a:r>
                <a:rPr lang="en-US" altLang="zh-CN" sz="3600" dirty="0">
                  <a:solidFill>
                    <a:srgbClr val="0064B8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04</a:t>
              </a:r>
              <a:endParaRPr lang="zh-CN" altLang="en-US" sz="3600" dirty="0">
                <a:solidFill>
                  <a:srgbClr val="0064B8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58" name="组合 35"/>
            <p:cNvGrpSpPr/>
            <p:nvPr/>
          </p:nvGrpSpPr>
          <p:grpSpPr>
            <a:xfrm>
              <a:off x="5476673" y="2099038"/>
              <a:ext cx="2362563" cy="826201"/>
              <a:chOff x="5600498" y="2070463"/>
              <a:chExt cx="2362563" cy="826201"/>
            </a:xfrm>
          </p:grpSpPr>
          <p:sp>
            <p:nvSpPr>
              <p:cNvPr id="59" name="文本框 30"/>
              <p:cNvSpPr txBox="1"/>
              <p:nvPr/>
            </p:nvSpPr>
            <p:spPr>
              <a:xfrm>
                <a:off x="5600498" y="2070463"/>
                <a:ext cx="2362563" cy="4879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b="1" spc="50" dirty="0">
                    <a:solidFill>
                      <a:srgbClr val="0064B8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Spark</a:t>
                </a:r>
                <a:r>
                  <a:rPr lang="zh-CN" altLang="en-US" sz="2400" b="1" spc="50" dirty="0">
                    <a:solidFill>
                      <a:srgbClr val="0064B8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概述</a:t>
                </a:r>
              </a:p>
            </p:txBody>
          </p:sp>
          <p:sp>
            <p:nvSpPr>
              <p:cNvPr id="60" name="文本框 32"/>
              <p:cNvSpPr txBox="1"/>
              <p:nvPr/>
            </p:nvSpPr>
            <p:spPr>
              <a:xfrm>
                <a:off x="5606856" y="2538841"/>
                <a:ext cx="1288267" cy="3578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spc="100" dirty="0">
                    <a:solidFill>
                      <a:srgbClr val="0064B8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Overview of Spark</a:t>
                </a:r>
                <a:endParaRPr lang="zh-CN" altLang="en-US" sz="1600" spc="100" dirty="0">
                  <a:solidFill>
                    <a:srgbClr val="0064B8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36" name="文本框 7"/>
          <p:cNvSpPr txBox="1"/>
          <p:nvPr/>
        </p:nvSpPr>
        <p:spPr>
          <a:xfrm>
            <a:off x="68584" y="2311946"/>
            <a:ext cx="44148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3200" b="1" spc="50" dirty="0">
                <a:solidFill>
                  <a:schemeClr val="bg1"/>
                </a:solidFill>
                <a:latin typeface="+mj-ea"/>
                <a:ea typeface="+mj-ea"/>
              </a:rPr>
              <a:t>Hadoop</a:t>
            </a:r>
            <a:r>
              <a:rPr lang="zh-CN" altLang="en-US" sz="3200" b="1" spc="50" dirty="0">
                <a:solidFill>
                  <a:schemeClr val="bg1"/>
                </a:solidFill>
                <a:latin typeface="+mj-ea"/>
                <a:ea typeface="+mj-ea"/>
              </a:rPr>
              <a:t>与</a:t>
            </a:r>
            <a:r>
              <a:rPr lang="en-US" altLang="zh-CN" sz="3200" b="1" spc="50" dirty="0">
                <a:solidFill>
                  <a:schemeClr val="bg1"/>
                </a:solidFill>
                <a:latin typeface="+mj-ea"/>
                <a:ea typeface="+mj-ea"/>
              </a:rPr>
              <a:t>Spark</a:t>
            </a:r>
            <a:r>
              <a:rPr lang="zh-CN" altLang="en-US" sz="3200" b="1" spc="50" dirty="0">
                <a:solidFill>
                  <a:schemeClr val="bg1"/>
                </a:solidFill>
                <a:latin typeface="+mj-ea"/>
                <a:ea typeface="+mj-ea"/>
              </a:rPr>
              <a:t>简介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73213E56-9BF6-44C5-AD93-3A70551C5933}"/>
              </a:ext>
            </a:extLst>
          </p:cNvPr>
          <p:cNvSpPr/>
          <p:nvPr/>
        </p:nvSpPr>
        <p:spPr>
          <a:xfrm>
            <a:off x="5020529" y="3717913"/>
            <a:ext cx="4806168" cy="758379"/>
          </a:xfrm>
          <a:prstGeom prst="rect">
            <a:avLst/>
          </a:prstGeom>
          <a:solidFill>
            <a:srgbClr val="F2F2F2"/>
          </a:solidFill>
          <a:ln>
            <a:solidFill>
              <a:srgbClr val="E3F6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5CDBA7F6-73EF-4637-A9CF-A216081839E5}"/>
              </a:ext>
            </a:extLst>
          </p:cNvPr>
          <p:cNvSpPr/>
          <p:nvPr/>
        </p:nvSpPr>
        <p:spPr>
          <a:xfrm>
            <a:off x="5020529" y="2250522"/>
            <a:ext cx="4806168" cy="758379"/>
          </a:xfrm>
          <a:prstGeom prst="rect">
            <a:avLst/>
          </a:prstGeom>
          <a:solidFill>
            <a:srgbClr val="F2F2F2"/>
          </a:solidFill>
          <a:ln>
            <a:solidFill>
              <a:srgbClr val="F2F2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矩形 78">
            <a:extLst>
              <a:ext uri="{FF2B5EF4-FFF2-40B4-BE49-F238E27FC236}">
                <a16:creationId xmlns:a16="http://schemas.microsoft.com/office/drawing/2014/main" id="{BB30D269-2329-4E87-96A5-C3D4D19352F3}"/>
              </a:ext>
            </a:extLst>
          </p:cNvPr>
          <p:cNvSpPr/>
          <p:nvPr/>
        </p:nvSpPr>
        <p:spPr>
          <a:xfrm>
            <a:off x="5135171" y="2614048"/>
            <a:ext cx="602729" cy="22084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>
              <a:solidFill>
                <a:srgbClr val="0064B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4" name="组合 37">
            <a:extLst>
              <a:ext uri="{FF2B5EF4-FFF2-40B4-BE49-F238E27FC236}">
                <a16:creationId xmlns:a16="http://schemas.microsoft.com/office/drawing/2014/main" id="{8C899AE1-482E-4F20-A471-821B50541B8D}"/>
              </a:ext>
            </a:extLst>
          </p:cNvPr>
          <p:cNvGrpSpPr/>
          <p:nvPr/>
        </p:nvGrpSpPr>
        <p:grpSpPr>
          <a:xfrm>
            <a:off x="4985743" y="2250521"/>
            <a:ext cx="4674974" cy="755980"/>
            <a:chOff x="4951741" y="2055020"/>
            <a:chExt cx="2896302" cy="799006"/>
          </a:xfrm>
        </p:grpSpPr>
        <p:sp>
          <p:nvSpPr>
            <p:cNvPr id="25" name="文本框 21">
              <a:extLst>
                <a:ext uri="{FF2B5EF4-FFF2-40B4-BE49-F238E27FC236}">
                  <a16:creationId xmlns:a16="http://schemas.microsoft.com/office/drawing/2014/main" id="{775BAC05-BECB-4055-BF90-194B5A903E0F}"/>
                </a:ext>
              </a:extLst>
            </p:cNvPr>
            <p:cNvSpPr txBox="1"/>
            <p:nvPr/>
          </p:nvSpPr>
          <p:spPr>
            <a:xfrm>
              <a:off x="4951741" y="2142419"/>
              <a:ext cx="587123" cy="58552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 anchor="ctr" anchorCtr="0">
              <a:spAutoFit/>
            </a:bodyPr>
            <a:lstStyle/>
            <a:p>
              <a:pPr algn="ctr"/>
              <a:r>
                <a:rPr lang="en-US" altLang="zh-CN" sz="3600" dirty="0">
                  <a:solidFill>
                    <a:srgbClr val="0064B8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02</a:t>
              </a:r>
              <a:endParaRPr lang="zh-CN" altLang="en-US" sz="3600" dirty="0">
                <a:solidFill>
                  <a:srgbClr val="0064B8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26" name="组合 35">
              <a:extLst>
                <a:ext uri="{FF2B5EF4-FFF2-40B4-BE49-F238E27FC236}">
                  <a16:creationId xmlns:a16="http://schemas.microsoft.com/office/drawing/2014/main" id="{DAA9096C-DBAC-48A0-A302-36341B26C894}"/>
                </a:ext>
              </a:extLst>
            </p:cNvPr>
            <p:cNvGrpSpPr/>
            <p:nvPr/>
          </p:nvGrpSpPr>
          <p:grpSpPr>
            <a:xfrm>
              <a:off x="5485480" y="2055020"/>
              <a:ext cx="2362563" cy="799006"/>
              <a:chOff x="5609305" y="2026445"/>
              <a:chExt cx="2362563" cy="799006"/>
            </a:xfrm>
          </p:grpSpPr>
          <p:sp>
            <p:nvSpPr>
              <p:cNvPr id="27" name="文本框 30">
                <a:extLst>
                  <a:ext uri="{FF2B5EF4-FFF2-40B4-BE49-F238E27FC236}">
                    <a16:creationId xmlns:a16="http://schemas.microsoft.com/office/drawing/2014/main" id="{4DFFC5B6-1D9C-4618-9F2A-CD1004A51E5B}"/>
                  </a:ext>
                </a:extLst>
              </p:cNvPr>
              <p:cNvSpPr txBox="1"/>
              <p:nvPr/>
            </p:nvSpPr>
            <p:spPr>
              <a:xfrm>
                <a:off x="5609305" y="2026445"/>
                <a:ext cx="2362563" cy="4879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b="1" spc="50" dirty="0">
                    <a:solidFill>
                      <a:srgbClr val="0064B8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MapReduce</a:t>
                </a:r>
                <a:r>
                  <a:rPr lang="zh-CN" altLang="en-US" sz="2400" b="1" spc="50" dirty="0">
                    <a:solidFill>
                      <a:srgbClr val="0064B8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简介</a:t>
                </a:r>
              </a:p>
            </p:txBody>
          </p:sp>
          <p:sp>
            <p:nvSpPr>
              <p:cNvPr id="28" name="文本框 32">
                <a:extLst>
                  <a:ext uri="{FF2B5EF4-FFF2-40B4-BE49-F238E27FC236}">
                    <a16:creationId xmlns:a16="http://schemas.microsoft.com/office/drawing/2014/main" id="{8EB20BD4-7C02-4BE5-A2CB-3D98A2246553}"/>
                  </a:ext>
                </a:extLst>
              </p:cNvPr>
              <p:cNvSpPr txBox="1"/>
              <p:nvPr/>
            </p:nvSpPr>
            <p:spPr>
              <a:xfrm>
                <a:off x="5618875" y="2467628"/>
                <a:ext cx="1839446" cy="3578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spc="100" dirty="0">
                    <a:solidFill>
                      <a:srgbClr val="0064B8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Introduction of MapReduce</a:t>
                </a:r>
                <a:endParaRPr lang="zh-CN" altLang="en-US" sz="1600" spc="100" dirty="0">
                  <a:solidFill>
                    <a:srgbClr val="0064B8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29" name="矩形 78">
            <a:extLst>
              <a:ext uri="{FF2B5EF4-FFF2-40B4-BE49-F238E27FC236}">
                <a16:creationId xmlns:a16="http://schemas.microsoft.com/office/drawing/2014/main" id="{3F591B8B-B2FA-4D92-80B4-1739BD5A4060}"/>
              </a:ext>
            </a:extLst>
          </p:cNvPr>
          <p:cNvSpPr/>
          <p:nvPr/>
        </p:nvSpPr>
        <p:spPr>
          <a:xfrm>
            <a:off x="5158221" y="4081439"/>
            <a:ext cx="602729" cy="22084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>
              <a:solidFill>
                <a:srgbClr val="0064B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0" name="组合 37">
            <a:extLst>
              <a:ext uri="{FF2B5EF4-FFF2-40B4-BE49-F238E27FC236}">
                <a16:creationId xmlns:a16="http://schemas.microsoft.com/office/drawing/2014/main" id="{098EB00A-7EED-4242-AAAF-E9CE0A4AA2E0}"/>
              </a:ext>
            </a:extLst>
          </p:cNvPr>
          <p:cNvGrpSpPr/>
          <p:nvPr/>
        </p:nvGrpSpPr>
        <p:grpSpPr>
          <a:xfrm>
            <a:off x="5036491" y="3722276"/>
            <a:ext cx="4658256" cy="781710"/>
            <a:chOff x="4931740" y="2099038"/>
            <a:chExt cx="2907496" cy="826201"/>
          </a:xfrm>
        </p:grpSpPr>
        <p:sp>
          <p:nvSpPr>
            <p:cNvPr id="31" name="文本框 21">
              <a:extLst>
                <a:ext uri="{FF2B5EF4-FFF2-40B4-BE49-F238E27FC236}">
                  <a16:creationId xmlns:a16="http://schemas.microsoft.com/office/drawing/2014/main" id="{41BCF95E-8A04-4C5A-800B-52D3E0F81BE5}"/>
                </a:ext>
              </a:extLst>
            </p:cNvPr>
            <p:cNvSpPr txBox="1"/>
            <p:nvPr/>
          </p:nvSpPr>
          <p:spPr>
            <a:xfrm>
              <a:off x="4931740" y="2157956"/>
              <a:ext cx="587123" cy="58552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 anchor="ctr" anchorCtr="0">
              <a:spAutoFit/>
            </a:bodyPr>
            <a:lstStyle/>
            <a:p>
              <a:pPr algn="ctr"/>
              <a:r>
                <a:rPr lang="en-US" altLang="zh-CN" sz="3600" dirty="0">
                  <a:solidFill>
                    <a:srgbClr val="0064B8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03</a:t>
              </a:r>
              <a:endParaRPr lang="zh-CN" altLang="en-US" sz="3600" dirty="0">
                <a:solidFill>
                  <a:srgbClr val="0064B8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32" name="组合 35">
              <a:extLst>
                <a:ext uri="{FF2B5EF4-FFF2-40B4-BE49-F238E27FC236}">
                  <a16:creationId xmlns:a16="http://schemas.microsoft.com/office/drawing/2014/main" id="{00594FDF-1639-412A-B562-A2A561F33D8D}"/>
                </a:ext>
              </a:extLst>
            </p:cNvPr>
            <p:cNvGrpSpPr/>
            <p:nvPr/>
          </p:nvGrpSpPr>
          <p:grpSpPr>
            <a:xfrm>
              <a:off x="5476673" y="2099038"/>
              <a:ext cx="2362563" cy="826201"/>
              <a:chOff x="5600498" y="2070463"/>
              <a:chExt cx="2362563" cy="826201"/>
            </a:xfrm>
          </p:grpSpPr>
          <p:sp>
            <p:nvSpPr>
              <p:cNvPr id="33" name="文本框 30">
                <a:extLst>
                  <a:ext uri="{FF2B5EF4-FFF2-40B4-BE49-F238E27FC236}">
                    <a16:creationId xmlns:a16="http://schemas.microsoft.com/office/drawing/2014/main" id="{A06C976D-C635-4132-A5C3-53CB3C69AC2D}"/>
                  </a:ext>
                </a:extLst>
              </p:cNvPr>
              <p:cNvSpPr txBox="1"/>
              <p:nvPr/>
            </p:nvSpPr>
            <p:spPr>
              <a:xfrm>
                <a:off x="5600498" y="2070463"/>
                <a:ext cx="2362563" cy="4879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b="1" spc="50" dirty="0">
                    <a:solidFill>
                      <a:srgbClr val="0064B8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HDFS</a:t>
                </a:r>
                <a:r>
                  <a:rPr lang="zh-CN" altLang="en-US" sz="2400" b="1" spc="50" dirty="0">
                    <a:solidFill>
                      <a:srgbClr val="0064B8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简介</a:t>
                </a:r>
              </a:p>
            </p:txBody>
          </p:sp>
          <p:sp>
            <p:nvSpPr>
              <p:cNvPr id="34" name="文本框 32">
                <a:extLst>
                  <a:ext uri="{FF2B5EF4-FFF2-40B4-BE49-F238E27FC236}">
                    <a16:creationId xmlns:a16="http://schemas.microsoft.com/office/drawing/2014/main" id="{A6ED9C51-EFF4-4207-AF0F-A624DCB99FA1}"/>
                  </a:ext>
                </a:extLst>
              </p:cNvPr>
              <p:cNvSpPr txBox="1"/>
              <p:nvPr/>
            </p:nvSpPr>
            <p:spPr>
              <a:xfrm>
                <a:off x="5606856" y="2538841"/>
                <a:ext cx="1460076" cy="3578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spc="100" dirty="0">
                    <a:solidFill>
                      <a:srgbClr val="0064B8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Introduction of HDFS</a:t>
                </a:r>
                <a:endParaRPr lang="zh-CN" altLang="en-US" sz="1600" spc="100" dirty="0">
                  <a:solidFill>
                    <a:srgbClr val="0064B8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04753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623">
        <p:fade/>
      </p:transition>
    </mc:Choice>
    <mc:Fallback xmlns="">
      <p:transition spd="med" advTm="6623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 4 Spark</a:t>
            </a:r>
            <a:r>
              <a:rPr lang="zh-CN" altLang="en-US" dirty="0"/>
              <a:t>概述</a:t>
            </a:r>
          </a:p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CN" dirty="0"/>
              <a:t>4.1 Hadoop</a:t>
            </a:r>
            <a:r>
              <a:rPr lang="zh-CN" altLang="en-US" dirty="0"/>
              <a:t>架构再探讨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B452B37-3528-4B6F-A4CD-CD438523713F}"/>
              </a:ext>
            </a:extLst>
          </p:cNvPr>
          <p:cNvSpPr/>
          <p:nvPr/>
        </p:nvSpPr>
        <p:spPr>
          <a:xfrm>
            <a:off x="1105424" y="1935473"/>
            <a:ext cx="4861744" cy="35051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en-US" altLang="zh-CN" sz="2400" dirty="0"/>
              <a:t>Hadoop</a:t>
            </a:r>
            <a:r>
              <a:rPr lang="zh-CN" altLang="en-US" sz="2400" dirty="0"/>
              <a:t>缺点</a:t>
            </a:r>
            <a:endParaRPr lang="zh-CN" altLang="en-US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dirty="0"/>
              <a:t>表达能力有限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dirty="0"/>
              <a:t>磁盘</a:t>
            </a:r>
            <a:r>
              <a:rPr lang="en-US" altLang="zh-CN" dirty="0"/>
              <a:t>IO</a:t>
            </a:r>
            <a:r>
              <a:rPr lang="zh-CN" altLang="en-US" dirty="0"/>
              <a:t>开销大，任务之间的衔接也涉及</a:t>
            </a:r>
            <a:r>
              <a:rPr lang="en-US" altLang="zh-CN" dirty="0"/>
              <a:t>IO</a:t>
            </a:r>
            <a:r>
              <a:rPr lang="zh-CN" altLang="en-US" dirty="0"/>
              <a:t>开销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dirty="0"/>
              <a:t>延迟高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dirty="0"/>
              <a:t>在前一个任务执行完成之前，其他任务就无法开始，难以胜任复杂、多阶段的计算任务 </a:t>
            </a:r>
          </a:p>
        </p:txBody>
      </p:sp>
    </p:spTree>
    <p:extLst>
      <p:ext uri="{BB962C8B-B14F-4D97-AF65-F5344CB8AC3E}">
        <p14:creationId xmlns:p14="http://schemas.microsoft.com/office/powerpoint/2010/main" val="777943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416"/>
    </mc:Choice>
    <mc:Fallback xmlns="">
      <p:transition spd="slow" advTm="24416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 4 Spark</a:t>
            </a:r>
            <a:r>
              <a:rPr lang="zh-CN" altLang="en-US" dirty="0"/>
              <a:t>概述</a:t>
            </a:r>
          </a:p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CN" dirty="0"/>
              <a:t>4.1 Hadoop</a:t>
            </a:r>
            <a:r>
              <a:rPr lang="zh-CN" altLang="en-US" dirty="0"/>
              <a:t>架构再探讨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B452B37-3528-4B6F-A4CD-CD438523713F}"/>
              </a:ext>
            </a:extLst>
          </p:cNvPr>
          <p:cNvSpPr/>
          <p:nvPr/>
        </p:nvSpPr>
        <p:spPr>
          <a:xfrm>
            <a:off x="1105424" y="1935473"/>
            <a:ext cx="4990576" cy="303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en-US" altLang="zh-CN" sz="2400" dirty="0">
                <a:latin typeface="+mn-ea"/>
              </a:rPr>
              <a:t>Hadoop</a:t>
            </a:r>
            <a:r>
              <a:rPr lang="zh-CN" altLang="en-US" sz="2400" dirty="0">
                <a:latin typeface="+mn-ea"/>
              </a:rPr>
              <a:t>缺点</a:t>
            </a:r>
            <a:endParaRPr lang="zh-CN" altLang="en-US" dirty="0">
              <a:latin typeface="+mn-ea"/>
            </a:endParaRP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p"/>
            </a:pPr>
            <a:r>
              <a:rPr lang="zh-CN" altLang="en-US" sz="1600" dirty="0">
                <a:latin typeface="+mn-ea"/>
              </a:rPr>
              <a:t>表达能力有限</a:t>
            </a: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p"/>
            </a:pPr>
            <a:r>
              <a:rPr lang="zh-CN" altLang="en-US" sz="1600" dirty="0">
                <a:latin typeface="+mn-ea"/>
              </a:rPr>
              <a:t>磁盘</a:t>
            </a:r>
            <a:r>
              <a:rPr lang="en-US" altLang="zh-CN" sz="1600" dirty="0">
                <a:latin typeface="+mn-ea"/>
              </a:rPr>
              <a:t>IO</a:t>
            </a:r>
            <a:r>
              <a:rPr lang="zh-CN" altLang="en-US" sz="1600" dirty="0">
                <a:latin typeface="+mn-ea"/>
              </a:rPr>
              <a:t>开销大，任务之间衔接也涉及</a:t>
            </a:r>
            <a:r>
              <a:rPr lang="en-US" altLang="zh-CN" sz="1600" dirty="0">
                <a:latin typeface="+mn-ea"/>
              </a:rPr>
              <a:t>IO</a:t>
            </a:r>
            <a:r>
              <a:rPr lang="zh-CN" altLang="en-US" sz="1600" dirty="0">
                <a:latin typeface="+mn-ea"/>
              </a:rPr>
              <a:t>开销</a:t>
            </a: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p"/>
            </a:pPr>
            <a:r>
              <a:rPr lang="zh-CN" altLang="en-US" sz="1600" dirty="0">
                <a:latin typeface="+mn-ea"/>
              </a:rPr>
              <a:t>延迟高</a:t>
            </a: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p"/>
            </a:pPr>
            <a:r>
              <a:rPr lang="zh-CN" altLang="en-US" sz="1600" dirty="0">
                <a:latin typeface="+mn-ea"/>
              </a:rPr>
              <a:t>在前一个任务执行完成之前，其他任务就无法开始，难以胜任复杂、多阶段的计算任务 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1FF2F69-269E-45EA-A001-D161347DE6C2}"/>
              </a:ext>
            </a:extLst>
          </p:cNvPr>
          <p:cNvSpPr/>
          <p:nvPr/>
        </p:nvSpPr>
        <p:spPr>
          <a:xfrm>
            <a:off x="5997934" y="1919598"/>
            <a:ext cx="4805184" cy="35267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en-US" altLang="zh-CN" sz="2400" dirty="0">
                <a:latin typeface="+mn-ea"/>
              </a:rPr>
              <a:t>Spark</a:t>
            </a:r>
            <a:r>
              <a:rPr lang="zh-CN" altLang="en-US" sz="2400" dirty="0">
                <a:latin typeface="+mn-ea"/>
              </a:rPr>
              <a:t>优点</a:t>
            </a:r>
            <a:endParaRPr lang="zh-CN" altLang="en-US" dirty="0">
              <a:latin typeface="+mn-ea"/>
            </a:endParaRP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p"/>
            </a:pPr>
            <a:r>
              <a:rPr lang="en-US" altLang="zh-CN" sz="1600" dirty="0">
                <a:latin typeface="+mn-ea"/>
              </a:rPr>
              <a:t>Spark</a:t>
            </a:r>
            <a:r>
              <a:rPr lang="zh-CN" altLang="en-US" sz="1600" dirty="0">
                <a:latin typeface="+mn-ea"/>
              </a:rPr>
              <a:t>编程灵活。计算模式不局限</a:t>
            </a:r>
            <a:r>
              <a:rPr lang="en-US" altLang="zh-CN" sz="1600" dirty="0">
                <a:latin typeface="+mn-ea"/>
              </a:rPr>
              <a:t>Map</a:t>
            </a:r>
            <a:r>
              <a:rPr lang="zh-CN" altLang="en-US" sz="1600" dirty="0">
                <a:latin typeface="+mn-ea"/>
              </a:rPr>
              <a:t>和</a:t>
            </a:r>
            <a:r>
              <a:rPr lang="en-US" altLang="zh-CN" sz="1600" dirty="0">
                <a:latin typeface="+mn-ea"/>
              </a:rPr>
              <a:t>Reduce</a:t>
            </a:r>
            <a:r>
              <a:rPr lang="zh-CN" altLang="en-US" sz="1600" dirty="0">
                <a:latin typeface="+mn-ea"/>
              </a:rPr>
              <a:t>操作，提供了多种数据集操作类型</a:t>
            </a:r>
            <a:endParaRPr lang="en-US" altLang="zh-CN" sz="1600" dirty="0">
              <a:latin typeface="+mn-ea"/>
            </a:endParaRP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p"/>
            </a:pPr>
            <a:r>
              <a:rPr lang="en-US" altLang="zh-CN" sz="1600" dirty="0">
                <a:latin typeface="+mn-ea"/>
              </a:rPr>
              <a:t>Spark</a:t>
            </a:r>
            <a:r>
              <a:rPr lang="zh-CN" altLang="en-US" sz="1600" dirty="0">
                <a:latin typeface="+mn-ea"/>
              </a:rPr>
              <a:t>提供内存计算。可将中间结果放到内存中，对于迭代运算效率更高延迟高</a:t>
            </a: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p"/>
            </a:pPr>
            <a:r>
              <a:rPr lang="en-US" altLang="zh-CN" sz="1600" dirty="0">
                <a:latin typeface="+mn-ea"/>
                <a:cs typeface="Times New Roman" panose="02020603050405020304" pitchFamily="18" charset="0"/>
              </a:rPr>
              <a:t>Spark</a:t>
            </a:r>
            <a:r>
              <a:rPr lang="zh-CN" altLang="en-US" sz="1600" dirty="0">
                <a:latin typeface="+mn-ea"/>
                <a:cs typeface="Times New Roman" panose="02020603050405020304" pitchFamily="18" charset="0"/>
              </a:rPr>
              <a:t>基于</a:t>
            </a:r>
            <a:r>
              <a:rPr lang="en-US" altLang="zh-CN" sz="1600" dirty="0">
                <a:latin typeface="+mn-ea"/>
                <a:cs typeface="Times New Roman" panose="02020603050405020304" pitchFamily="18" charset="0"/>
              </a:rPr>
              <a:t>DAG</a:t>
            </a:r>
            <a:r>
              <a:rPr lang="zh-CN" altLang="en-US" sz="1600" dirty="0">
                <a:latin typeface="+mn-ea"/>
                <a:cs typeface="Times New Roman" panose="02020603050405020304" pitchFamily="18" charset="0"/>
              </a:rPr>
              <a:t>的任务调度。要优于</a:t>
            </a:r>
            <a:r>
              <a:rPr lang="en-US" altLang="zh-CN" sz="1600" dirty="0">
                <a:latin typeface="+mn-ea"/>
                <a:cs typeface="Times New Roman" panose="02020603050405020304" pitchFamily="18" charset="0"/>
              </a:rPr>
              <a:t>Hadoop MapReduce</a:t>
            </a:r>
            <a:r>
              <a:rPr lang="zh-CN" altLang="en-US" sz="1600" dirty="0">
                <a:latin typeface="+mn-ea"/>
                <a:cs typeface="Times New Roman" panose="02020603050405020304" pitchFamily="18" charset="0"/>
              </a:rPr>
              <a:t>的迭代执行机制</a:t>
            </a:r>
            <a:endParaRPr lang="zh-CN" altLang="en-US" sz="16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49383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416"/>
    </mc:Choice>
    <mc:Fallback xmlns="">
      <p:transition spd="slow" advTm="24416"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 4 Spark</a:t>
            </a:r>
            <a:r>
              <a:rPr lang="zh-CN" altLang="en-US" dirty="0"/>
              <a:t>概述</a:t>
            </a:r>
          </a:p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CN" dirty="0"/>
              <a:t>4.1 Hadoop</a:t>
            </a:r>
            <a:r>
              <a:rPr lang="zh-CN" altLang="en-US" dirty="0"/>
              <a:t>架构再探讨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B452B37-3528-4B6F-A4CD-CD438523713F}"/>
              </a:ext>
            </a:extLst>
          </p:cNvPr>
          <p:cNvSpPr/>
          <p:nvPr/>
        </p:nvSpPr>
        <p:spPr>
          <a:xfrm>
            <a:off x="3981050" y="2061813"/>
            <a:ext cx="3911454" cy="418191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600" b="1" dirty="0">
                <a:solidFill>
                  <a:schemeClr val="bg1"/>
                </a:solidFill>
                <a:latin typeface="+mn-ea"/>
              </a:rPr>
              <a:t>Hadoop</a:t>
            </a:r>
            <a:r>
              <a:rPr lang="zh-CN" altLang="en-US" sz="1600" b="1" dirty="0">
                <a:solidFill>
                  <a:schemeClr val="bg1"/>
                </a:solidFill>
                <a:latin typeface="+mn-ea"/>
              </a:rPr>
              <a:t>与</a:t>
            </a:r>
            <a:r>
              <a:rPr lang="en-US" altLang="zh-CN" sz="1600" b="1" dirty="0">
                <a:solidFill>
                  <a:schemeClr val="bg1"/>
                </a:solidFill>
                <a:latin typeface="+mn-ea"/>
              </a:rPr>
              <a:t>Spark</a:t>
            </a:r>
            <a:r>
              <a:rPr lang="zh-CN" altLang="en-US" sz="1600" b="1" dirty="0">
                <a:solidFill>
                  <a:schemeClr val="bg1"/>
                </a:solidFill>
                <a:latin typeface="+mn-ea"/>
              </a:rPr>
              <a:t>的执行流程对比</a:t>
            </a:r>
            <a:endParaRPr lang="zh-CN" altLang="en-US" sz="12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2" name="圆柱体 11">
            <a:extLst>
              <a:ext uri="{FF2B5EF4-FFF2-40B4-BE49-F238E27FC236}">
                <a16:creationId xmlns:a16="http://schemas.microsoft.com/office/drawing/2014/main" id="{8AE7EA13-B402-45B1-97C2-3002EE6EB5CD}"/>
              </a:ext>
            </a:extLst>
          </p:cNvPr>
          <p:cNvSpPr/>
          <p:nvPr/>
        </p:nvSpPr>
        <p:spPr>
          <a:xfrm>
            <a:off x="1455942" y="3211406"/>
            <a:ext cx="495356" cy="514090"/>
          </a:xfrm>
          <a:prstGeom prst="can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69E0F96C-15A5-4C4E-AE97-729B0A6DD190}"/>
              </a:ext>
            </a:extLst>
          </p:cNvPr>
          <p:cNvCxnSpPr>
            <a:cxnSpLocks/>
          </p:cNvCxnSpPr>
          <p:nvPr/>
        </p:nvCxnSpPr>
        <p:spPr>
          <a:xfrm>
            <a:off x="1985342" y="3501455"/>
            <a:ext cx="498998" cy="1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>
            <a:extLst>
              <a:ext uri="{FF2B5EF4-FFF2-40B4-BE49-F238E27FC236}">
                <a16:creationId xmlns:a16="http://schemas.microsoft.com/office/drawing/2014/main" id="{89F7F6B1-85F6-4CB2-8BD7-A7DEA9483E15}"/>
              </a:ext>
            </a:extLst>
          </p:cNvPr>
          <p:cNvSpPr/>
          <p:nvPr/>
        </p:nvSpPr>
        <p:spPr>
          <a:xfrm>
            <a:off x="2578220" y="4052729"/>
            <a:ext cx="604099" cy="328148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zh-CN" altLang="en-US" sz="1100" b="1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查询</a:t>
            </a:r>
            <a:r>
              <a:rPr lang="en-US" altLang="zh-CN" sz="1100" b="1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1100" b="1" dirty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4EFE463B-5EC7-4AFE-8240-02083AEDE488}"/>
              </a:ext>
            </a:extLst>
          </p:cNvPr>
          <p:cNvSpPr txBox="1"/>
          <p:nvPr/>
        </p:nvSpPr>
        <p:spPr>
          <a:xfrm>
            <a:off x="1925496" y="3044920"/>
            <a:ext cx="590225" cy="430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1000"/>
              </a:lnSpc>
              <a:spcBef>
                <a:spcPts val="600"/>
              </a:spcBef>
            </a:pPr>
            <a:r>
              <a:rPr lang="en-US" altLang="zh-CN" sz="1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HDFS</a:t>
            </a:r>
          </a:p>
          <a:p>
            <a:pPr algn="ctr">
              <a:lnSpc>
                <a:spcPts val="1000"/>
              </a:lnSpc>
              <a:spcBef>
                <a:spcPts val="600"/>
              </a:spcBef>
            </a:pPr>
            <a:r>
              <a:rPr lang="zh-CN" altLang="en-US" sz="1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读取</a:t>
            </a:r>
          </a:p>
        </p:txBody>
      </p: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4980E352-06B1-4F7F-941B-09AC9E9B5F4B}"/>
              </a:ext>
            </a:extLst>
          </p:cNvPr>
          <p:cNvCxnSpPr>
            <a:cxnSpLocks/>
          </p:cNvCxnSpPr>
          <p:nvPr/>
        </p:nvCxnSpPr>
        <p:spPr>
          <a:xfrm>
            <a:off x="3111045" y="3483323"/>
            <a:ext cx="516060" cy="0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AA3B2CDD-7FA3-4A60-8996-89D822265633}"/>
              </a:ext>
            </a:extLst>
          </p:cNvPr>
          <p:cNvSpPr txBox="1"/>
          <p:nvPr/>
        </p:nvSpPr>
        <p:spPr>
          <a:xfrm>
            <a:off x="3044699" y="3021379"/>
            <a:ext cx="590226" cy="430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000"/>
              </a:lnSpc>
              <a:spcBef>
                <a:spcPts val="600"/>
              </a:spcBef>
            </a:pPr>
            <a:r>
              <a:rPr lang="en-US" altLang="zh-CN" sz="1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HDFS</a:t>
            </a:r>
          </a:p>
          <a:p>
            <a:pPr algn="ctr">
              <a:lnSpc>
                <a:spcPts val="1000"/>
              </a:lnSpc>
              <a:spcBef>
                <a:spcPts val="600"/>
              </a:spcBef>
            </a:pPr>
            <a:r>
              <a:rPr lang="zh-CN" altLang="en-US" sz="1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写入</a:t>
            </a:r>
            <a:endParaRPr lang="en-US" altLang="zh-CN" sz="12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9" name="圆柱体 28">
            <a:extLst>
              <a:ext uri="{FF2B5EF4-FFF2-40B4-BE49-F238E27FC236}">
                <a16:creationId xmlns:a16="http://schemas.microsoft.com/office/drawing/2014/main" id="{30CD2BD9-6263-4D03-B12F-6E8C47BC8D6A}"/>
              </a:ext>
            </a:extLst>
          </p:cNvPr>
          <p:cNvSpPr/>
          <p:nvPr/>
        </p:nvSpPr>
        <p:spPr>
          <a:xfrm>
            <a:off x="3642962" y="3201941"/>
            <a:ext cx="495356" cy="514090"/>
          </a:xfrm>
          <a:prstGeom prst="can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圆柱体 35">
            <a:extLst>
              <a:ext uri="{FF2B5EF4-FFF2-40B4-BE49-F238E27FC236}">
                <a16:creationId xmlns:a16="http://schemas.microsoft.com/office/drawing/2014/main" id="{DAC44B7E-E41B-49B0-8F90-D97A6BCB3879}"/>
              </a:ext>
            </a:extLst>
          </p:cNvPr>
          <p:cNvSpPr/>
          <p:nvPr/>
        </p:nvSpPr>
        <p:spPr>
          <a:xfrm>
            <a:off x="1455942" y="4559630"/>
            <a:ext cx="495356" cy="514090"/>
          </a:xfrm>
          <a:prstGeom prst="can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2DC9B924-43D0-4B7B-83EF-7C9778D793B7}"/>
              </a:ext>
            </a:extLst>
          </p:cNvPr>
          <p:cNvSpPr/>
          <p:nvPr/>
        </p:nvSpPr>
        <p:spPr>
          <a:xfrm>
            <a:off x="2571232" y="4662083"/>
            <a:ext cx="604099" cy="328148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zh-CN" altLang="en-US" sz="1100" b="1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查询</a:t>
            </a:r>
            <a:r>
              <a:rPr lang="en-US" altLang="zh-CN" sz="1100" b="1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1100" b="1" dirty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DFA71356-0F28-4765-AED7-074971ED9184}"/>
              </a:ext>
            </a:extLst>
          </p:cNvPr>
          <p:cNvSpPr/>
          <p:nvPr/>
        </p:nvSpPr>
        <p:spPr>
          <a:xfrm>
            <a:off x="2491089" y="3308136"/>
            <a:ext cx="604099" cy="328148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zh-CN" altLang="en-US" sz="1100" b="1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迭代</a:t>
            </a:r>
            <a:r>
              <a:rPr lang="en-US" altLang="zh-CN" sz="1100" b="1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1100" b="1" dirty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3" name="直接箭头连接符 42">
            <a:extLst>
              <a:ext uri="{FF2B5EF4-FFF2-40B4-BE49-F238E27FC236}">
                <a16:creationId xmlns:a16="http://schemas.microsoft.com/office/drawing/2014/main" id="{0DBD5344-B410-45DA-87B8-D5727366DE8C}"/>
              </a:ext>
            </a:extLst>
          </p:cNvPr>
          <p:cNvCxnSpPr>
            <a:cxnSpLocks/>
            <a:stCxn id="36" idx="4"/>
            <a:endCxn id="16" idx="1"/>
          </p:cNvCxnSpPr>
          <p:nvPr/>
        </p:nvCxnSpPr>
        <p:spPr>
          <a:xfrm flipV="1">
            <a:off x="1951298" y="4216803"/>
            <a:ext cx="626922" cy="599872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箭头连接符 45">
            <a:extLst>
              <a:ext uri="{FF2B5EF4-FFF2-40B4-BE49-F238E27FC236}">
                <a16:creationId xmlns:a16="http://schemas.microsoft.com/office/drawing/2014/main" id="{5E93883A-D822-4175-A27B-A8B029EBC6EF}"/>
              </a:ext>
            </a:extLst>
          </p:cNvPr>
          <p:cNvCxnSpPr>
            <a:cxnSpLocks/>
            <a:stCxn id="36" idx="4"/>
            <a:endCxn id="41" idx="1"/>
          </p:cNvCxnSpPr>
          <p:nvPr/>
        </p:nvCxnSpPr>
        <p:spPr>
          <a:xfrm>
            <a:off x="1951298" y="4816675"/>
            <a:ext cx="619934" cy="9482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箭头连接符 50">
            <a:extLst>
              <a:ext uri="{FF2B5EF4-FFF2-40B4-BE49-F238E27FC236}">
                <a16:creationId xmlns:a16="http://schemas.microsoft.com/office/drawing/2014/main" id="{ECF23947-56CB-4FD5-962B-79B561590877}"/>
              </a:ext>
            </a:extLst>
          </p:cNvPr>
          <p:cNvCxnSpPr>
            <a:cxnSpLocks/>
            <a:stCxn id="36" idx="4"/>
          </p:cNvCxnSpPr>
          <p:nvPr/>
        </p:nvCxnSpPr>
        <p:spPr>
          <a:xfrm>
            <a:off x="1951298" y="4816675"/>
            <a:ext cx="612017" cy="538251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 53">
            <a:extLst>
              <a:ext uri="{FF2B5EF4-FFF2-40B4-BE49-F238E27FC236}">
                <a16:creationId xmlns:a16="http://schemas.microsoft.com/office/drawing/2014/main" id="{F7740AB0-390E-47D8-8807-352A8BA6D5A1}"/>
              </a:ext>
            </a:extLst>
          </p:cNvPr>
          <p:cNvSpPr/>
          <p:nvPr/>
        </p:nvSpPr>
        <p:spPr>
          <a:xfrm>
            <a:off x="2602909" y="5050873"/>
            <a:ext cx="372218" cy="4173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lang="zh-CN" altLang="en-US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5" name="直接箭头连接符 54">
            <a:extLst>
              <a:ext uri="{FF2B5EF4-FFF2-40B4-BE49-F238E27FC236}">
                <a16:creationId xmlns:a16="http://schemas.microsoft.com/office/drawing/2014/main" id="{216FA1BF-7692-4C29-B1BE-272CA665052F}"/>
              </a:ext>
            </a:extLst>
          </p:cNvPr>
          <p:cNvCxnSpPr>
            <a:cxnSpLocks/>
          </p:cNvCxnSpPr>
          <p:nvPr/>
        </p:nvCxnSpPr>
        <p:spPr>
          <a:xfrm>
            <a:off x="3232515" y="4216803"/>
            <a:ext cx="619934" cy="9482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箭头连接符 55">
            <a:extLst>
              <a:ext uri="{FF2B5EF4-FFF2-40B4-BE49-F238E27FC236}">
                <a16:creationId xmlns:a16="http://schemas.microsoft.com/office/drawing/2014/main" id="{38ECE5C7-09FF-48AC-A73A-958B987D203F}"/>
              </a:ext>
            </a:extLst>
          </p:cNvPr>
          <p:cNvCxnSpPr>
            <a:cxnSpLocks/>
          </p:cNvCxnSpPr>
          <p:nvPr/>
        </p:nvCxnSpPr>
        <p:spPr>
          <a:xfrm>
            <a:off x="3232515" y="4801535"/>
            <a:ext cx="619934" cy="9482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矩形: 对角圆角 56">
            <a:extLst>
              <a:ext uri="{FF2B5EF4-FFF2-40B4-BE49-F238E27FC236}">
                <a16:creationId xmlns:a16="http://schemas.microsoft.com/office/drawing/2014/main" id="{657AA0E7-F615-4651-911F-946488BC233F}"/>
              </a:ext>
            </a:extLst>
          </p:cNvPr>
          <p:cNvSpPr/>
          <p:nvPr/>
        </p:nvSpPr>
        <p:spPr>
          <a:xfrm>
            <a:off x="3951926" y="3974349"/>
            <a:ext cx="604099" cy="430311"/>
          </a:xfrm>
          <a:prstGeom prst="round2Diag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z="12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30000"/>
              </a:lnSpc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8" name="矩形: 对角圆角 57">
            <a:extLst>
              <a:ext uri="{FF2B5EF4-FFF2-40B4-BE49-F238E27FC236}">
                <a16:creationId xmlns:a16="http://schemas.microsoft.com/office/drawing/2014/main" id="{2ABE01F2-D9DD-4341-843A-A1B0EA2FCC5F}"/>
              </a:ext>
            </a:extLst>
          </p:cNvPr>
          <p:cNvSpPr/>
          <p:nvPr/>
        </p:nvSpPr>
        <p:spPr>
          <a:xfrm>
            <a:off x="3951926" y="4561952"/>
            <a:ext cx="604099" cy="430311"/>
          </a:xfrm>
          <a:prstGeom prst="round2Diag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17A52638-9D5D-446C-A446-70A854667907}"/>
              </a:ext>
            </a:extLst>
          </p:cNvPr>
          <p:cNvSpPr/>
          <p:nvPr/>
        </p:nvSpPr>
        <p:spPr>
          <a:xfrm>
            <a:off x="3870421" y="4098914"/>
            <a:ext cx="780983" cy="231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1000"/>
              </a:lnSpc>
              <a:spcBef>
                <a:spcPts val="600"/>
              </a:spcBef>
            </a:pPr>
            <a:r>
              <a:rPr lang="zh-CN" altLang="en-US" sz="1200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结果</a:t>
            </a:r>
            <a:r>
              <a:rPr lang="en-US" altLang="zh-CN" sz="1200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</a:t>
            </a:r>
            <a:endParaRPr lang="zh-CN" altLang="en-US" sz="1200" b="1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9EB3DBD5-16FC-4ECE-A707-956041FB55FC}"/>
              </a:ext>
            </a:extLst>
          </p:cNvPr>
          <p:cNvSpPr/>
          <p:nvPr/>
        </p:nvSpPr>
        <p:spPr>
          <a:xfrm>
            <a:off x="3852449" y="4701066"/>
            <a:ext cx="780983" cy="231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1000"/>
              </a:lnSpc>
              <a:spcBef>
                <a:spcPts val="600"/>
              </a:spcBef>
            </a:pPr>
            <a:r>
              <a:rPr lang="zh-CN" altLang="en-US" sz="1200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结果</a:t>
            </a:r>
            <a:r>
              <a:rPr lang="en-US" altLang="zh-CN" sz="1200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2</a:t>
            </a:r>
            <a:endParaRPr lang="zh-CN" altLang="en-US" sz="1200" b="1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65" name="直接箭头连接符 64">
            <a:extLst>
              <a:ext uri="{FF2B5EF4-FFF2-40B4-BE49-F238E27FC236}">
                <a16:creationId xmlns:a16="http://schemas.microsoft.com/office/drawing/2014/main" id="{33FD205F-E432-4993-AA3D-5019707842E8}"/>
              </a:ext>
            </a:extLst>
          </p:cNvPr>
          <p:cNvCxnSpPr>
            <a:cxnSpLocks/>
          </p:cNvCxnSpPr>
          <p:nvPr/>
        </p:nvCxnSpPr>
        <p:spPr>
          <a:xfrm>
            <a:off x="4172362" y="3458407"/>
            <a:ext cx="498998" cy="1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文本框 65">
            <a:extLst>
              <a:ext uri="{FF2B5EF4-FFF2-40B4-BE49-F238E27FC236}">
                <a16:creationId xmlns:a16="http://schemas.microsoft.com/office/drawing/2014/main" id="{1331A527-D472-41C4-8502-06AF59E0C18F}"/>
              </a:ext>
            </a:extLst>
          </p:cNvPr>
          <p:cNvSpPr txBox="1"/>
          <p:nvPr/>
        </p:nvSpPr>
        <p:spPr>
          <a:xfrm>
            <a:off x="4112516" y="3001872"/>
            <a:ext cx="590225" cy="430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1000"/>
              </a:lnSpc>
              <a:spcBef>
                <a:spcPts val="600"/>
              </a:spcBef>
            </a:pPr>
            <a:r>
              <a:rPr lang="en-US" altLang="zh-CN" sz="1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HDFS</a:t>
            </a:r>
          </a:p>
          <a:p>
            <a:pPr algn="ctr">
              <a:lnSpc>
                <a:spcPts val="1000"/>
              </a:lnSpc>
              <a:spcBef>
                <a:spcPts val="600"/>
              </a:spcBef>
            </a:pPr>
            <a:r>
              <a:rPr lang="zh-CN" altLang="en-US" sz="1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读取</a:t>
            </a:r>
          </a:p>
        </p:txBody>
      </p:sp>
      <p:sp>
        <p:nvSpPr>
          <p:cNvPr id="70" name="矩形 69">
            <a:extLst>
              <a:ext uri="{FF2B5EF4-FFF2-40B4-BE49-F238E27FC236}">
                <a16:creationId xmlns:a16="http://schemas.microsoft.com/office/drawing/2014/main" id="{9B2F4DF8-B922-481A-BA82-3A51B598A3A9}"/>
              </a:ext>
            </a:extLst>
          </p:cNvPr>
          <p:cNvSpPr/>
          <p:nvPr/>
        </p:nvSpPr>
        <p:spPr>
          <a:xfrm>
            <a:off x="4678109" y="3265088"/>
            <a:ext cx="604099" cy="328148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zh-CN" altLang="en-US" sz="1100" b="1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迭代</a:t>
            </a:r>
            <a:r>
              <a:rPr lang="en-US" altLang="zh-CN" sz="1100" b="1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1100" b="1" dirty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1" name="直接箭头连接符 70">
            <a:extLst>
              <a:ext uri="{FF2B5EF4-FFF2-40B4-BE49-F238E27FC236}">
                <a16:creationId xmlns:a16="http://schemas.microsoft.com/office/drawing/2014/main" id="{EEEF361D-864D-4F40-B83B-2F5020AC6A0E}"/>
              </a:ext>
            </a:extLst>
          </p:cNvPr>
          <p:cNvCxnSpPr>
            <a:cxnSpLocks/>
          </p:cNvCxnSpPr>
          <p:nvPr/>
        </p:nvCxnSpPr>
        <p:spPr>
          <a:xfrm flipV="1">
            <a:off x="5326589" y="3418591"/>
            <a:ext cx="462977" cy="7296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 71">
            <a:extLst>
              <a:ext uri="{FF2B5EF4-FFF2-40B4-BE49-F238E27FC236}">
                <a16:creationId xmlns:a16="http://schemas.microsoft.com/office/drawing/2014/main" id="{AA0F512C-0AD1-4580-8BE6-34FA60A44FEB}"/>
              </a:ext>
            </a:extLst>
          </p:cNvPr>
          <p:cNvSpPr/>
          <p:nvPr/>
        </p:nvSpPr>
        <p:spPr>
          <a:xfrm>
            <a:off x="5328230" y="2960163"/>
            <a:ext cx="372218" cy="4173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lang="zh-CN" altLang="en-US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4" name="文本框 73">
            <a:extLst>
              <a:ext uri="{FF2B5EF4-FFF2-40B4-BE49-F238E27FC236}">
                <a16:creationId xmlns:a16="http://schemas.microsoft.com/office/drawing/2014/main" id="{BCEEDFB7-DA3E-4CC7-91E6-32A28E01B801}"/>
              </a:ext>
            </a:extLst>
          </p:cNvPr>
          <p:cNvSpPr txBox="1"/>
          <p:nvPr/>
        </p:nvSpPr>
        <p:spPr>
          <a:xfrm>
            <a:off x="1997545" y="5558247"/>
            <a:ext cx="3089874" cy="225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000"/>
              </a:lnSpc>
              <a:spcBef>
                <a:spcPts val="600"/>
              </a:spcBef>
            </a:pPr>
            <a:r>
              <a:rPr lang="en-US" altLang="zh-CN" sz="1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(a) Hadoop MapReduce </a:t>
            </a:r>
            <a:r>
              <a:rPr lang="zh-CN" altLang="en-US" sz="1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执行过程</a:t>
            </a:r>
            <a:endParaRPr lang="en-US" altLang="zh-CN" sz="12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75" name="圆柱体 74">
            <a:extLst>
              <a:ext uri="{FF2B5EF4-FFF2-40B4-BE49-F238E27FC236}">
                <a16:creationId xmlns:a16="http://schemas.microsoft.com/office/drawing/2014/main" id="{570A0A2A-A647-4ED4-A0B6-D01F6BFA98CE}"/>
              </a:ext>
            </a:extLst>
          </p:cNvPr>
          <p:cNvSpPr/>
          <p:nvPr/>
        </p:nvSpPr>
        <p:spPr>
          <a:xfrm>
            <a:off x="6210437" y="3176354"/>
            <a:ext cx="495356" cy="514090"/>
          </a:xfrm>
          <a:prstGeom prst="can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6" name="直接箭头连接符 75">
            <a:extLst>
              <a:ext uri="{FF2B5EF4-FFF2-40B4-BE49-F238E27FC236}">
                <a16:creationId xmlns:a16="http://schemas.microsoft.com/office/drawing/2014/main" id="{9C85C201-5EB6-45B6-BF0C-5AF638C96DFE}"/>
              </a:ext>
            </a:extLst>
          </p:cNvPr>
          <p:cNvCxnSpPr>
            <a:cxnSpLocks/>
          </p:cNvCxnSpPr>
          <p:nvPr/>
        </p:nvCxnSpPr>
        <p:spPr>
          <a:xfrm>
            <a:off x="6739837" y="3466403"/>
            <a:ext cx="498998" cy="1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矩形 76">
            <a:extLst>
              <a:ext uri="{FF2B5EF4-FFF2-40B4-BE49-F238E27FC236}">
                <a16:creationId xmlns:a16="http://schemas.microsoft.com/office/drawing/2014/main" id="{8A8A7C8F-E1AC-4A06-967F-E40C5EEE0E48}"/>
              </a:ext>
            </a:extLst>
          </p:cNvPr>
          <p:cNvSpPr/>
          <p:nvPr/>
        </p:nvSpPr>
        <p:spPr>
          <a:xfrm>
            <a:off x="8340200" y="4056083"/>
            <a:ext cx="604099" cy="328148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zh-CN" altLang="en-US" sz="1100" b="1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查询</a:t>
            </a:r>
            <a:r>
              <a:rPr lang="en-US" altLang="zh-CN" sz="1100" b="1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1100" b="1" dirty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8" name="文本框 77">
            <a:extLst>
              <a:ext uri="{FF2B5EF4-FFF2-40B4-BE49-F238E27FC236}">
                <a16:creationId xmlns:a16="http://schemas.microsoft.com/office/drawing/2014/main" id="{EA580B8E-B0AC-426D-AD69-148953B9A4E3}"/>
              </a:ext>
            </a:extLst>
          </p:cNvPr>
          <p:cNvSpPr txBox="1"/>
          <p:nvPr/>
        </p:nvSpPr>
        <p:spPr>
          <a:xfrm>
            <a:off x="6705793" y="2925111"/>
            <a:ext cx="502061" cy="430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1000"/>
              </a:lnSpc>
              <a:spcBef>
                <a:spcPts val="600"/>
              </a:spcBef>
            </a:pPr>
            <a:endParaRPr lang="en-US" altLang="zh-CN" sz="12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ts val="1000"/>
              </a:lnSpc>
              <a:spcBef>
                <a:spcPts val="600"/>
              </a:spcBef>
            </a:pPr>
            <a:r>
              <a:rPr lang="zh-CN" altLang="en-US" sz="1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读取</a:t>
            </a:r>
          </a:p>
        </p:txBody>
      </p:sp>
      <p:cxnSp>
        <p:nvCxnSpPr>
          <p:cNvPr id="79" name="直接箭头连接符 78">
            <a:extLst>
              <a:ext uri="{FF2B5EF4-FFF2-40B4-BE49-F238E27FC236}">
                <a16:creationId xmlns:a16="http://schemas.microsoft.com/office/drawing/2014/main" id="{F8EDE695-30E7-466C-990B-65A3C7A3E78F}"/>
              </a:ext>
            </a:extLst>
          </p:cNvPr>
          <p:cNvCxnSpPr>
            <a:cxnSpLocks/>
          </p:cNvCxnSpPr>
          <p:nvPr/>
        </p:nvCxnSpPr>
        <p:spPr>
          <a:xfrm>
            <a:off x="7865540" y="3448271"/>
            <a:ext cx="516060" cy="0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文本框 79">
            <a:extLst>
              <a:ext uri="{FF2B5EF4-FFF2-40B4-BE49-F238E27FC236}">
                <a16:creationId xmlns:a16="http://schemas.microsoft.com/office/drawing/2014/main" id="{21648B64-65E9-41BB-9D59-5F74DE501892}"/>
              </a:ext>
            </a:extLst>
          </p:cNvPr>
          <p:cNvSpPr txBox="1"/>
          <p:nvPr/>
        </p:nvSpPr>
        <p:spPr>
          <a:xfrm>
            <a:off x="7768531" y="2789753"/>
            <a:ext cx="671236" cy="635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000"/>
              </a:lnSpc>
              <a:spcBef>
                <a:spcPts val="600"/>
              </a:spcBef>
            </a:pPr>
            <a:endParaRPr lang="en-US" altLang="zh-CN" sz="12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ts val="1000"/>
              </a:lnSpc>
              <a:spcBef>
                <a:spcPts val="600"/>
              </a:spcBef>
            </a:pPr>
            <a:r>
              <a:rPr lang="zh-CN" altLang="en-US" sz="1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写入</a:t>
            </a:r>
            <a:endParaRPr lang="en-US" altLang="zh-CN" sz="12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ts val="1000"/>
              </a:lnSpc>
              <a:spcBef>
                <a:spcPts val="600"/>
              </a:spcBef>
            </a:pPr>
            <a:r>
              <a:rPr lang="zh-CN" altLang="en-US" sz="1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内存</a:t>
            </a:r>
            <a:endParaRPr lang="en-US" altLang="zh-CN" sz="12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82" name="圆柱体 81">
            <a:extLst>
              <a:ext uri="{FF2B5EF4-FFF2-40B4-BE49-F238E27FC236}">
                <a16:creationId xmlns:a16="http://schemas.microsoft.com/office/drawing/2014/main" id="{77082457-0C23-4456-AA8F-914260CE4989}"/>
              </a:ext>
            </a:extLst>
          </p:cNvPr>
          <p:cNvSpPr/>
          <p:nvPr/>
        </p:nvSpPr>
        <p:spPr>
          <a:xfrm>
            <a:off x="6170137" y="4544920"/>
            <a:ext cx="495356" cy="514090"/>
          </a:xfrm>
          <a:prstGeom prst="can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3" name="矩形 82">
            <a:extLst>
              <a:ext uri="{FF2B5EF4-FFF2-40B4-BE49-F238E27FC236}">
                <a16:creationId xmlns:a16="http://schemas.microsoft.com/office/drawing/2014/main" id="{4D3F6ED6-94C8-4102-BD9C-9A56714B2BC0}"/>
              </a:ext>
            </a:extLst>
          </p:cNvPr>
          <p:cNvSpPr/>
          <p:nvPr/>
        </p:nvSpPr>
        <p:spPr>
          <a:xfrm>
            <a:off x="8333212" y="4665437"/>
            <a:ext cx="604099" cy="328148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zh-CN" altLang="en-US" sz="1100" b="1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查询</a:t>
            </a:r>
            <a:r>
              <a:rPr lang="en-US" altLang="zh-CN" sz="1100" b="1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1100" b="1" dirty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4" name="矩形 83">
            <a:extLst>
              <a:ext uri="{FF2B5EF4-FFF2-40B4-BE49-F238E27FC236}">
                <a16:creationId xmlns:a16="http://schemas.microsoft.com/office/drawing/2014/main" id="{F0C83614-6EBA-47C1-B57A-CCF2D9A8C8A4}"/>
              </a:ext>
            </a:extLst>
          </p:cNvPr>
          <p:cNvSpPr/>
          <p:nvPr/>
        </p:nvSpPr>
        <p:spPr>
          <a:xfrm>
            <a:off x="7245584" y="3273084"/>
            <a:ext cx="604099" cy="328148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zh-CN" altLang="en-US" sz="1100" b="1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迭代</a:t>
            </a:r>
            <a:r>
              <a:rPr lang="en-US" altLang="zh-CN" sz="1100" b="1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1100" b="1" dirty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5" name="直接箭头连接符 84">
            <a:extLst>
              <a:ext uri="{FF2B5EF4-FFF2-40B4-BE49-F238E27FC236}">
                <a16:creationId xmlns:a16="http://schemas.microsoft.com/office/drawing/2014/main" id="{21E9EAAF-BDC8-4041-A3B2-5F099D544282}"/>
              </a:ext>
            </a:extLst>
          </p:cNvPr>
          <p:cNvCxnSpPr>
            <a:cxnSpLocks/>
            <a:stCxn id="112" idx="3"/>
            <a:endCxn id="77" idx="1"/>
          </p:cNvCxnSpPr>
          <p:nvPr/>
        </p:nvCxnSpPr>
        <p:spPr>
          <a:xfrm flipV="1">
            <a:off x="7619025" y="4220157"/>
            <a:ext cx="721175" cy="616130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接箭头连接符 85">
            <a:extLst>
              <a:ext uri="{FF2B5EF4-FFF2-40B4-BE49-F238E27FC236}">
                <a16:creationId xmlns:a16="http://schemas.microsoft.com/office/drawing/2014/main" id="{CBA9CD44-E109-49EF-99D5-C0B83AB1A81C}"/>
              </a:ext>
            </a:extLst>
          </p:cNvPr>
          <p:cNvCxnSpPr>
            <a:cxnSpLocks/>
          </p:cNvCxnSpPr>
          <p:nvPr/>
        </p:nvCxnSpPr>
        <p:spPr>
          <a:xfrm>
            <a:off x="6695182" y="4829022"/>
            <a:ext cx="394582" cy="0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接箭头连接符 86">
            <a:extLst>
              <a:ext uri="{FF2B5EF4-FFF2-40B4-BE49-F238E27FC236}">
                <a16:creationId xmlns:a16="http://schemas.microsoft.com/office/drawing/2014/main" id="{80358AD8-25F8-4613-9835-38801493BD5D}"/>
              </a:ext>
            </a:extLst>
          </p:cNvPr>
          <p:cNvCxnSpPr>
            <a:cxnSpLocks/>
            <a:stCxn id="112" idx="3"/>
          </p:cNvCxnSpPr>
          <p:nvPr/>
        </p:nvCxnSpPr>
        <p:spPr>
          <a:xfrm>
            <a:off x="7619025" y="4836287"/>
            <a:ext cx="721175" cy="557236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矩形 87">
            <a:extLst>
              <a:ext uri="{FF2B5EF4-FFF2-40B4-BE49-F238E27FC236}">
                <a16:creationId xmlns:a16="http://schemas.microsoft.com/office/drawing/2014/main" id="{E8244095-9D32-456C-9EBE-D87CBA05CD8C}"/>
              </a:ext>
            </a:extLst>
          </p:cNvPr>
          <p:cNvSpPr/>
          <p:nvPr/>
        </p:nvSpPr>
        <p:spPr>
          <a:xfrm>
            <a:off x="8364889" y="5054227"/>
            <a:ext cx="372218" cy="4173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lang="zh-CN" altLang="en-US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9" name="直接箭头连接符 88">
            <a:extLst>
              <a:ext uri="{FF2B5EF4-FFF2-40B4-BE49-F238E27FC236}">
                <a16:creationId xmlns:a16="http://schemas.microsoft.com/office/drawing/2014/main" id="{4BC6AABC-5BD1-430B-A909-530B97D5D81F}"/>
              </a:ext>
            </a:extLst>
          </p:cNvPr>
          <p:cNvCxnSpPr>
            <a:cxnSpLocks/>
          </p:cNvCxnSpPr>
          <p:nvPr/>
        </p:nvCxnSpPr>
        <p:spPr>
          <a:xfrm>
            <a:off x="8994495" y="4220157"/>
            <a:ext cx="619934" cy="9482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接箭头连接符 89">
            <a:extLst>
              <a:ext uri="{FF2B5EF4-FFF2-40B4-BE49-F238E27FC236}">
                <a16:creationId xmlns:a16="http://schemas.microsoft.com/office/drawing/2014/main" id="{AA0C9F24-D8FB-494A-956C-149C90D51D38}"/>
              </a:ext>
            </a:extLst>
          </p:cNvPr>
          <p:cNvCxnSpPr>
            <a:cxnSpLocks/>
          </p:cNvCxnSpPr>
          <p:nvPr/>
        </p:nvCxnSpPr>
        <p:spPr>
          <a:xfrm>
            <a:off x="8994495" y="4804889"/>
            <a:ext cx="619934" cy="9482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矩形: 对角圆角 90">
            <a:extLst>
              <a:ext uri="{FF2B5EF4-FFF2-40B4-BE49-F238E27FC236}">
                <a16:creationId xmlns:a16="http://schemas.microsoft.com/office/drawing/2014/main" id="{15BD4CCC-B2F7-40DD-80F3-2004E5CFE08E}"/>
              </a:ext>
            </a:extLst>
          </p:cNvPr>
          <p:cNvSpPr/>
          <p:nvPr/>
        </p:nvSpPr>
        <p:spPr>
          <a:xfrm>
            <a:off x="9713906" y="3977703"/>
            <a:ext cx="604099" cy="430311"/>
          </a:xfrm>
          <a:prstGeom prst="round2Diag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z="12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30000"/>
              </a:lnSpc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2" name="矩形: 对角圆角 91">
            <a:extLst>
              <a:ext uri="{FF2B5EF4-FFF2-40B4-BE49-F238E27FC236}">
                <a16:creationId xmlns:a16="http://schemas.microsoft.com/office/drawing/2014/main" id="{9124DE21-8EA6-4A75-9727-0565FB8207E5}"/>
              </a:ext>
            </a:extLst>
          </p:cNvPr>
          <p:cNvSpPr/>
          <p:nvPr/>
        </p:nvSpPr>
        <p:spPr>
          <a:xfrm>
            <a:off x="9713906" y="4565306"/>
            <a:ext cx="604099" cy="430311"/>
          </a:xfrm>
          <a:prstGeom prst="round2Diag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3" name="矩形 92">
            <a:extLst>
              <a:ext uri="{FF2B5EF4-FFF2-40B4-BE49-F238E27FC236}">
                <a16:creationId xmlns:a16="http://schemas.microsoft.com/office/drawing/2014/main" id="{393C4DA0-118B-4AF9-93C7-936C87CBF72A}"/>
              </a:ext>
            </a:extLst>
          </p:cNvPr>
          <p:cNvSpPr/>
          <p:nvPr/>
        </p:nvSpPr>
        <p:spPr>
          <a:xfrm>
            <a:off x="9632401" y="4102268"/>
            <a:ext cx="780983" cy="231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1000"/>
              </a:lnSpc>
              <a:spcBef>
                <a:spcPts val="600"/>
              </a:spcBef>
            </a:pPr>
            <a:r>
              <a:rPr lang="zh-CN" altLang="en-US" sz="1200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结果</a:t>
            </a:r>
            <a:r>
              <a:rPr lang="en-US" altLang="zh-CN" sz="1200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</a:t>
            </a:r>
            <a:endParaRPr lang="zh-CN" altLang="en-US" sz="1200" b="1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94" name="矩形 93">
            <a:extLst>
              <a:ext uri="{FF2B5EF4-FFF2-40B4-BE49-F238E27FC236}">
                <a16:creationId xmlns:a16="http://schemas.microsoft.com/office/drawing/2014/main" id="{E39F0FA7-E451-4B77-925A-9F970A4C2EE4}"/>
              </a:ext>
            </a:extLst>
          </p:cNvPr>
          <p:cNvSpPr/>
          <p:nvPr/>
        </p:nvSpPr>
        <p:spPr>
          <a:xfrm>
            <a:off x="9614429" y="4704420"/>
            <a:ext cx="780983" cy="231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1000"/>
              </a:lnSpc>
              <a:spcBef>
                <a:spcPts val="600"/>
              </a:spcBef>
            </a:pPr>
            <a:r>
              <a:rPr lang="zh-CN" altLang="en-US" sz="1200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结果</a:t>
            </a:r>
            <a:r>
              <a:rPr lang="en-US" altLang="zh-CN" sz="1200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2</a:t>
            </a:r>
            <a:endParaRPr lang="zh-CN" altLang="en-US" sz="1200" b="1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95" name="直接箭头连接符 94">
            <a:extLst>
              <a:ext uri="{FF2B5EF4-FFF2-40B4-BE49-F238E27FC236}">
                <a16:creationId xmlns:a16="http://schemas.microsoft.com/office/drawing/2014/main" id="{E0816A5C-6C08-4B6E-8707-1A4228E1E435}"/>
              </a:ext>
            </a:extLst>
          </p:cNvPr>
          <p:cNvCxnSpPr>
            <a:cxnSpLocks/>
          </p:cNvCxnSpPr>
          <p:nvPr/>
        </p:nvCxnSpPr>
        <p:spPr>
          <a:xfrm>
            <a:off x="8926857" y="3423355"/>
            <a:ext cx="498998" cy="1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文本框 95">
            <a:extLst>
              <a:ext uri="{FF2B5EF4-FFF2-40B4-BE49-F238E27FC236}">
                <a16:creationId xmlns:a16="http://schemas.microsoft.com/office/drawing/2014/main" id="{07548CBB-062C-4A1F-ADDC-4D0C5E2ED417}"/>
              </a:ext>
            </a:extLst>
          </p:cNvPr>
          <p:cNvSpPr txBox="1"/>
          <p:nvPr/>
        </p:nvSpPr>
        <p:spPr>
          <a:xfrm>
            <a:off x="8895484" y="2771854"/>
            <a:ext cx="492443" cy="635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1000"/>
              </a:lnSpc>
              <a:spcBef>
                <a:spcPts val="600"/>
              </a:spcBef>
            </a:pPr>
            <a:endParaRPr lang="en-US" altLang="zh-CN" sz="12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ts val="1000"/>
              </a:lnSpc>
              <a:spcBef>
                <a:spcPts val="600"/>
              </a:spcBef>
            </a:pPr>
            <a:r>
              <a:rPr lang="zh-CN" altLang="en-US" sz="1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读取</a:t>
            </a:r>
            <a:endParaRPr lang="en-US" altLang="zh-CN" sz="12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ts val="1000"/>
              </a:lnSpc>
              <a:spcBef>
                <a:spcPts val="600"/>
              </a:spcBef>
            </a:pPr>
            <a:r>
              <a:rPr lang="zh-CN" altLang="en-US" sz="1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内存</a:t>
            </a:r>
          </a:p>
        </p:txBody>
      </p:sp>
      <p:sp>
        <p:nvSpPr>
          <p:cNvPr id="97" name="矩形 96">
            <a:extLst>
              <a:ext uri="{FF2B5EF4-FFF2-40B4-BE49-F238E27FC236}">
                <a16:creationId xmlns:a16="http://schemas.microsoft.com/office/drawing/2014/main" id="{977EDC46-CDDB-4288-8C84-22DCA5FAEA01}"/>
              </a:ext>
            </a:extLst>
          </p:cNvPr>
          <p:cNvSpPr/>
          <p:nvPr/>
        </p:nvSpPr>
        <p:spPr>
          <a:xfrm>
            <a:off x="9432604" y="3230036"/>
            <a:ext cx="604099" cy="328148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zh-CN" altLang="en-US" sz="1100" b="1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迭代</a:t>
            </a:r>
            <a:r>
              <a:rPr lang="en-US" altLang="zh-CN" sz="1100" b="1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1100" b="1" dirty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8" name="直接箭头连接符 97">
            <a:extLst>
              <a:ext uri="{FF2B5EF4-FFF2-40B4-BE49-F238E27FC236}">
                <a16:creationId xmlns:a16="http://schemas.microsoft.com/office/drawing/2014/main" id="{FD2BF765-2971-4163-91ED-60DA1FE436FD}"/>
              </a:ext>
            </a:extLst>
          </p:cNvPr>
          <p:cNvCxnSpPr>
            <a:cxnSpLocks/>
          </p:cNvCxnSpPr>
          <p:nvPr/>
        </p:nvCxnSpPr>
        <p:spPr>
          <a:xfrm flipV="1">
            <a:off x="10081084" y="3383539"/>
            <a:ext cx="462977" cy="7296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矩形 98">
            <a:extLst>
              <a:ext uri="{FF2B5EF4-FFF2-40B4-BE49-F238E27FC236}">
                <a16:creationId xmlns:a16="http://schemas.microsoft.com/office/drawing/2014/main" id="{FEA148F0-E67E-4042-94DB-9BDB0EB72A80}"/>
              </a:ext>
            </a:extLst>
          </p:cNvPr>
          <p:cNvSpPr/>
          <p:nvPr/>
        </p:nvSpPr>
        <p:spPr>
          <a:xfrm>
            <a:off x="10082725" y="2925111"/>
            <a:ext cx="372218" cy="4173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lang="zh-CN" altLang="en-US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0" name="文本框 99">
            <a:extLst>
              <a:ext uri="{FF2B5EF4-FFF2-40B4-BE49-F238E27FC236}">
                <a16:creationId xmlns:a16="http://schemas.microsoft.com/office/drawing/2014/main" id="{05B6997D-A8AF-431C-B06E-B370DC993D89}"/>
              </a:ext>
            </a:extLst>
          </p:cNvPr>
          <p:cNvSpPr txBox="1"/>
          <p:nvPr/>
        </p:nvSpPr>
        <p:spPr>
          <a:xfrm>
            <a:off x="7011801" y="5472481"/>
            <a:ext cx="3089874" cy="225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000"/>
              </a:lnSpc>
              <a:spcBef>
                <a:spcPts val="600"/>
              </a:spcBef>
            </a:pPr>
            <a:r>
              <a:rPr lang="en-US" altLang="zh-CN" sz="1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(b) Spark </a:t>
            </a:r>
            <a:r>
              <a:rPr lang="zh-CN" altLang="en-US" sz="1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执行过程（</a:t>
            </a:r>
            <a:r>
              <a:rPr lang="zh-CN" altLang="en-US" sz="12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中间结果存取内存</a:t>
            </a:r>
            <a:r>
              <a:rPr lang="zh-CN" altLang="en-US" sz="1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）</a:t>
            </a:r>
            <a:endParaRPr lang="en-US" altLang="zh-CN" sz="12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101" name="图片 100">
            <a:extLst>
              <a:ext uri="{FF2B5EF4-FFF2-40B4-BE49-F238E27FC236}">
                <a16:creationId xmlns:a16="http://schemas.microsoft.com/office/drawing/2014/main" id="{B54713B7-E316-421F-B67E-2C6B82CAC38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623" t="13937" r="4222" b="21977"/>
          <a:stretch/>
        </p:blipFill>
        <p:spPr>
          <a:xfrm>
            <a:off x="8407423" y="3133790"/>
            <a:ext cx="516060" cy="540000"/>
          </a:xfrm>
          <a:prstGeom prst="rect">
            <a:avLst/>
          </a:prstGeom>
        </p:spPr>
      </p:pic>
      <p:pic>
        <p:nvPicPr>
          <p:cNvPr id="112" name="图片 111">
            <a:extLst>
              <a:ext uri="{FF2B5EF4-FFF2-40B4-BE49-F238E27FC236}">
                <a16:creationId xmlns:a16="http://schemas.microsoft.com/office/drawing/2014/main" id="{BB321F14-9837-4373-B0EE-7CA2AA5FC03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623" t="13937" r="4222" b="21977"/>
          <a:stretch/>
        </p:blipFill>
        <p:spPr>
          <a:xfrm>
            <a:off x="7102965" y="4566287"/>
            <a:ext cx="516060" cy="540000"/>
          </a:xfrm>
          <a:prstGeom prst="rect">
            <a:avLst/>
          </a:prstGeom>
        </p:spPr>
      </p:pic>
      <p:cxnSp>
        <p:nvCxnSpPr>
          <p:cNvPr id="122" name="直接箭头连接符 121">
            <a:extLst>
              <a:ext uri="{FF2B5EF4-FFF2-40B4-BE49-F238E27FC236}">
                <a16:creationId xmlns:a16="http://schemas.microsoft.com/office/drawing/2014/main" id="{4149CFC9-12F1-449C-8282-E950830E4244}"/>
              </a:ext>
            </a:extLst>
          </p:cNvPr>
          <p:cNvCxnSpPr>
            <a:cxnSpLocks/>
            <a:stCxn id="112" idx="3"/>
            <a:endCxn id="83" idx="1"/>
          </p:cNvCxnSpPr>
          <p:nvPr/>
        </p:nvCxnSpPr>
        <p:spPr>
          <a:xfrm flipV="1">
            <a:off x="7619025" y="4829511"/>
            <a:ext cx="714187" cy="6776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矩形 130">
            <a:extLst>
              <a:ext uri="{FF2B5EF4-FFF2-40B4-BE49-F238E27FC236}">
                <a16:creationId xmlns:a16="http://schemas.microsoft.com/office/drawing/2014/main" id="{48F354E2-A999-4F9F-BA35-E6DD96FFD9BC}"/>
              </a:ext>
            </a:extLst>
          </p:cNvPr>
          <p:cNvSpPr/>
          <p:nvPr/>
        </p:nvSpPr>
        <p:spPr>
          <a:xfrm>
            <a:off x="1201590" y="2918454"/>
            <a:ext cx="4676549" cy="2979120"/>
          </a:xfrm>
          <a:prstGeom prst="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2" name="矩形 131">
            <a:extLst>
              <a:ext uri="{FF2B5EF4-FFF2-40B4-BE49-F238E27FC236}">
                <a16:creationId xmlns:a16="http://schemas.microsoft.com/office/drawing/2014/main" id="{B372E685-F704-4A8B-8D03-4F92C05493DF}"/>
              </a:ext>
            </a:extLst>
          </p:cNvPr>
          <p:cNvSpPr/>
          <p:nvPr/>
        </p:nvSpPr>
        <p:spPr>
          <a:xfrm>
            <a:off x="6097565" y="2925111"/>
            <a:ext cx="4652507" cy="2979120"/>
          </a:xfrm>
          <a:prstGeom prst="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19970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416"/>
    </mc:Choice>
    <mc:Fallback xmlns="">
      <p:transition spd="slow" advTm="24416"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 4 Spark</a:t>
            </a:r>
            <a:r>
              <a:rPr lang="zh-CN" altLang="en-US" dirty="0"/>
              <a:t>概述</a:t>
            </a:r>
          </a:p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CN" dirty="0"/>
              <a:t>4.1 Hadoop</a:t>
            </a:r>
            <a:r>
              <a:rPr lang="zh-CN" altLang="en-US" dirty="0"/>
              <a:t>架构再探讨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0C0CC7E-939C-4394-A54E-E657CEA91F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8507" y="2376381"/>
            <a:ext cx="4577493" cy="27000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888CD0D1-5749-4F0D-8736-384163E1131B}"/>
              </a:ext>
            </a:extLst>
          </p:cNvPr>
          <p:cNvSpPr/>
          <p:nvPr/>
        </p:nvSpPr>
        <p:spPr>
          <a:xfrm>
            <a:off x="2599230" y="5553867"/>
            <a:ext cx="24160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>
                <a:latin typeface="+mn-ea"/>
              </a:rPr>
              <a:t>图</a:t>
            </a:r>
            <a:r>
              <a:rPr lang="en-US" altLang="zh-CN" sz="1400" dirty="0">
                <a:latin typeface="+mn-ea"/>
              </a:rPr>
              <a:t>4-1 Spark</a:t>
            </a:r>
            <a:r>
              <a:rPr lang="zh-CN" altLang="en-US" sz="1400" dirty="0">
                <a:latin typeface="+mn-ea"/>
              </a:rPr>
              <a:t>与</a:t>
            </a:r>
            <a:r>
              <a:rPr lang="en-US" altLang="zh-CN" sz="1400" dirty="0">
                <a:latin typeface="+mn-ea"/>
              </a:rPr>
              <a:t>Hadoop</a:t>
            </a:r>
            <a:r>
              <a:rPr lang="zh-CN" altLang="en-US" sz="1400" dirty="0">
                <a:latin typeface="+mn-ea"/>
              </a:rPr>
              <a:t>对比</a:t>
            </a:r>
          </a:p>
        </p:txBody>
      </p:sp>
      <p:graphicFrame>
        <p:nvGraphicFramePr>
          <p:cNvPr id="8" name="图表 7">
            <a:extLst>
              <a:ext uri="{FF2B5EF4-FFF2-40B4-BE49-F238E27FC236}">
                <a16:creationId xmlns:a16="http://schemas.microsoft.com/office/drawing/2014/main" id="{58F9F0BF-2E8B-492E-883C-576B74A8953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96230049"/>
              </p:ext>
            </p:extLst>
          </p:nvPr>
        </p:nvGraphicFramePr>
        <p:xfrm>
          <a:off x="6984133" y="2507200"/>
          <a:ext cx="3247977" cy="24383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9" name="矩形 8">
            <a:extLst>
              <a:ext uri="{FF2B5EF4-FFF2-40B4-BE49-F238E27FC236}">
                <a16:creationId xmlns:a16="http://schemas.microsoft.com/office/drawing/2014/main" id="{4E24D55D-45D0-4F67-BE4D-8C69502777B5}"/>
              </a:ext>
            </a:extLst>
          </p:cNvPr>
          <p:cNvSpPr/>
          <p:nvPr/>
        </p:nvSpPr>
        <p:spPr>
          <a:xfrm>
            <a:off x="6703243" y="5533487"/>
            <a:ext cx="4128155" cy="307777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zh-CN" sz="1400" dirty="0">
                <a:latin typeface="Arial" panose="020B0604020202020204" pitchFamily="34" charset="0"/>
              </a:rPr>
              <a:t>图</a:t>
            </a:r>
            <a:r>
              <a:rPr lang="en-US" altLang="zh-CN" sz="1400" dirty="0">
                <a:latin typeface="Arial" panose="020B0604020202020204" pitchFamily="34" charset="0"/>
              </a:rPr>
              <a:t>4-2 Hadoop</a:t>
            </a:r>
            <a:r>
              <a:rPr lang="zh-CN" altLang="zh-CN" sz="1400" dirty="0">
                <a:latin typeface="Arial" panose="020B0604020202020204" pitchFamily="34" charset="0"/>
              </a:rPr>
              <a:t>与</a:t>
            </a:r>
            <a:r>
              <a:rPr lang="en-US" altLang="zh-CN" sz="1400" dirty="0">
                <a:latin typeface="Arial" panose="020B0604020202020204" pitchFamily="34" charset="0"/>
              </a:rPr>
              <a:t>Spark</a:t>
            </a:r>
            <a:r>
              <a:rPr lang="zh-CN" altLang="zh-CN" sz="1400" dirty="0">
                <a:latin typeface="Arial" panose="020B0604020202020204" pitchFamily="34" charset="0"/>
              </a:rPr>
              <a:t>执行逻辑回归的时间对比</a:t>
            </a:r>
            <a:endParaRPr lang="zh-CN" altLang="en-US" sz="14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8063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416"/>
    </mc:Choice>
    <mc:Fallback xmlns="">
      <p:transition spd="slow" advTm="24416"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 4 Spark</a:t>
            </a:r>
            <a:r>
              <a:rPr lang="zh-CN" altLang="en-US" dirty="0"/>
              <a:t>概述</a:t>
            </a:r>
          </a:p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CN" dirty="0"/>
              <a:t>4.2 Spark</a:t>
            </a:r>
            <a:r>
              <a:rPr lang="zh-CN" altLang="en-US" dirty="0"/>
              <a:t>生态系统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4F2E6D2-F39F-41E6-B58C-F006B2795177}"/>
              </a:ext>
            </a:extLst>
          </p:cNvPr>
          <p:cNvSpPr/>
          <p:nvPr/>
        </p:nvSpPr>
        <p:spPr>
          <a:xfrm>
            <a:off x="1154373" y="1939273"/>
            <a:ext cx="8330152" cy="4584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zh-CN" dirty="0">
                <a:latin typeface="Arial" panose="020B0604020202020204" pitchFamily="34" charset="0"/>
              </a:rPr>
              <a:t>实际应用中，大数据三</a:t>
            </a:r>
            <a:r>
              <a:rPr lang="zh-CN" altLang="en-US" dirty="0">
                <a:latin typeface="Arial" panose="020B0604020202020204" pitchFamily="34" charset="0"/>
              </a:rPr>
              <a:t>种</a:t>
            </a:r>
            <a:r>
              <a:rPr lang="zh-CN" altLang="zh-CN" dirty="0">
                <a:latin typeface="Arial" panose="020B0604020202020204" pitchFamily="34" charset="0"/>
              </a:rPr>
              <a:t>类型</a:t>
            </a:r>
            <a:r>
              <a:rPr lang="zh-CN" altLang="en-US" dirty="0">
                <a:latin typeface="Arial" panose="020B0604020202020204" pitchFamily="34" charset="0"/>
              </a:rPr>
              <a:t>：</a:t>
            </a:r>
            <a:r>
              <a:rPr lang="zh-CN" altLang="en-US" b="1" dirty="0">
                <a:latin typeface="Arial" panose="020B0604020202020204" pitchFamily="34" charset="0"/>
              </a:rPr>
              <a:t>批计算、流计算、交互式分析</a:t>
            </a:r>
            <a:r>
              <a:rPr lang="zh-CN" altLang="en-US" dirty="0">
                <a:latin typeface="Arial" panose="020B0604020202020204" pitchFamily="34" charset="0"/>
              </a:rPr>
              <a:t>数据处理</a:t>
            </a:r>
            <a:endParaRPr lang="zh-CN" altLang="zh-CN" dirty="0">
              <a:latin typeface="Arial" panose="020B0604020202020204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B2C9D28-8288-41F6-8C4E-EFC05A8CB2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6333" y="2625692"/>
            <a:ext cx="5885844" cy="27360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3153291C-23AE-424B-B2F5-8DDF21E50E9C}"/>
              </a:ext>
            </a:extLst>
          </p:cNvPr>
          <p:cNvSpPr/>
          <p:nvPr/>
        </p:nvSpPr>
        <p:spPr>
          <a:xfrm>
            <a:off x="1154374" y="5525145"/>
            <a:ext cx="833015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p"/>
            </a:pPr>
            <a:r>
              <a:rPr lang="zh-CN" altLang="en-US" sz="1600" dirty="0"/>
              <a:t>当同时存在以上三种场景时，就需要同时部署三种不同的软件比如</a:t>
            </a:r>
            <a:r>
              <a:rPr lang="en-US" altLang="zh-CN" sz="1600" dirty="0"/>
              <a:t>: MapReduce  /  Impala  /  Storm</a:t>
            </a:r>
          </a:p>
        </p:txBody>
      </p:sp>
      <p:sp>
        <p:nvSpPr>
          <p:cNvPr id="7" name="云形 6">
            <a:extLst>
              <a:ext uri="{FF2B5EF4-FFF2-40B4-BE49-F238E27FC236}">
                <a16:creationId xmlns:a16="http://schemas.microsoft.com/office/drawing/2014/main" id="{06E5A0E2-75A7-4F7D-8BFE-17FAF4E8BF17}"/>
              </a:ext>
            </a:extLst>
          </p:cNvPr>
          <p:cNvSpPr/>
          <p:nvPr/>
        </p:nvSpPr>
        <p:spPr>
          <a:xfrm>
            <a:off x="8984137" y="2182016"/>
            <a:ext cx="2190571" cy="1309086"/>
          </a:xfrm>
          <a:prstGeom prst="cloud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可不可以实现一个软件满足多个应用场景呢？</a:t>
            </a:r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13E19B46-C344-43AE-9F77-EB00DA16D3CA}"/>
              </a:ext>
            </a:extLst>
          </p:cNvPr>
          <p:cNvCxnSpPr>
            <a:cxnSpLocks/>
          </p:cNvCxnSpPr>
          <p:nvPr/>
        </p:nvCxnSpPr>
        <p:spPr>
          <a:xfrm flipV="1">
            <a:off x="8073835" y="3338697"/>
            <a:ext cx="1230420" cy="729669"/>
          </a:xfrm>
          <a:prstGeom prst="straightConnector1">
            <a:avLst/>
          </a:prstGeom>
          <a:ln w="28575">
            <a:solidFill>
              <a:schemeClr val="accent6">
                <a:lumMod val="60000"/>
                <a:lumOff val="40000"/>
              </a:scheme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6437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416"/>
    </mc:Choice>
    <mc:Fallback xmlns="">
      <p:transition spd="slow" advTm="24416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 1 Hadoop</a:t>
            </a:r>
            <a:r>
              <a:rPr lang="zh-CN" altLang="en-US" dirty="0"/>
              <a:t>概述</a:t>
            </a:r>
          </a:p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CN" dirty="0"/>
              <a:t>1.1.2  Hadoop</a:t>
            </a:r>
            <a:r>
              <a:rPr lang="zh-CN" altLang="en-US" dirty="0"/>
              <a:t>特性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516D9DC-9690-4093-9F55-1CFA83F417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4673" y="2587373"/>
            <a:ext cx="5052796" cy="37440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DA1B1F7A-74E5-4504-9D9D-7D57BF0CF657}"/>
              </a:ext>
            </a:extLst>
          </p:cNvPr>
          <p:cNvSpPr/>
          <p:nvPr/>
        </p:nvSpPr>
        <p:spPr>
          <a:xfrm>
            <a:off x="1169166" y="1832521"/>
            <a:ext cx="901830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+mn-ea"/>
              </a:rPr>
              <a:t>Hadoop</a:t>
            </a:r>
            <a:r>
              <a:rPr lang="zh-CN" altLang="en-US" dirty="0">
                <a:latin typeface="+mn-ea"/>
              </a:rPr>
              <a:t>是一个能够对大量数据进行分布式处理的软件框架，并且是以一种可靠、高效、可伸缩的方式进行处理的，它具有高效性，成本低，开源等特性。</a:t>
            </a:r>
          </a:p>
        </p:txBody>
      </p:sp>
    </p:spTree>
    <p:extLst>
      <p:ext uri="{BB962C8B-B14F-4D97-AF65-F5344CB8AC3E}">
        <p14:creationId xmlns:p14="http://schemas.microsoft.com/office/powerpoint/2010/main" val="2181123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416"/>
    </mc:Choice>
    <mc:Fallback xmlns="">
      <p:transition spd="slow" advTm="24416"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 4 Spark</a:t>
            </a:r>
            <a:r>
              <a:rPr lang="zh-CN" altLang="en-US" dirty="0"/>
              <a:t>概述</a:t>
            </a:r>
          </a:p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CN" dirty="0"/>
              <a:t>4.2 Spark</a:t>
            </a:r>
            <a:r>
              <a:rPr lang="zh-CN" altLang="en-US" dirty="0"/>
              <a:t>生态系统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AE7135B-3DA9-4B68-9A07-3353EA21729F}"/>
              </a:ext>
            </a:extLst>
          </p:cNvPr>
          <p:cNvSpPr/>
          <p:nvPr/>
        </p:nvSpPr>
        <p:spPr>
          <a:xfrm>
            <a:off x="1087223" y="1812924"/>
            <a:ext cx="9253981" cy="13353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2000" dirty="0"/>
              <a:t>Spark</a:t>
            </a:r>
            <a:r>
              <a:rPr lang="zh-CN" altLang="en-US" sz="2000" dirty="0"/>
              <a:t>设计遵循“</a:t>
            </a:r>
            <a:r>
              <a:rPr lang="zh-CN" altLang="en-US" sz="2000" b="1" dirty="0"/>
              <a:t>一个软件栈满足不同应用场景</a:t>
            </a:r>
            <a:r>
              <a:rPr lang="zh-CN" altLang="en-US" sz="2000" dirty="0"/>
              <a:t>”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dirty="0"/>
              <a:t>既能提供内存计算框架，也支持</a:t>
            </a:r>
            <a:r>
              <a:rPr lang="en-US" altLang="zh-CN" dirty="0"/>
              <a:t>SQL</a:t>
            </a:r>
            <a:r>
              <a:rPr lang="zh-CN" altLang="en-US" dirty="0"/>
              <a:t>查询、实时流式计算、机器学习和图计算等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dirty="0"/>
              <a:t>Spark</a:t>
            </a:r>
            <a:r>
              <a:rPr lang="zh-CN" altLang="en-US" dirty="0"/>
              <a:t>可以部署在资源管理器</a:t>
            </a:r>
            <a:r>
              <a:rPr lang="en-US" altLang="zh-CN" dirty="0"/>
              <a:t>YARN</a:t>
            </a:r>
            <a:r>
              <a:rPr lang="zh-CN" altLang="en-US" dirty="0"/>
              <a:t>之上，提供一站式的大数据解决方案</a:t>
            </a:r>
          </a:p>
        </p:txBody>
      </p:sp>
      <p:graphicFrame>
        <p:nvGraphicFramePr>
          <p:cNvPr id="14" name="表格 13">
            <a:extLst>
              <a:ext uri="{FF2B5EF4-FFF2-40B4-BE49-F238E27FC236}">
                <a16:creationId xmlns:a16="http://schemas.microsoft.com/office/drawing/2014/main" id="{64255EE0-E77F-4D5C-96D8-126A9D30E5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8083999"/>
              </p:ext>
            </p:extLst>
          </p:nvPr>
        </p:nvGraphicFramePr>
        <p:xfrm>
          <a:off x="1703109" y="3429000"/>
          <a:ext cx="8345864" cy="2678094"/>
        </p:xfrm>
        <a:graphic>
          <a:graphicData uri="http://schemas.openxmlformats.org/drawingml/2006/table">
            <a:tbl>
              <a:tblPr firstRow="1">
                <a:tableStyleId>{00A15C55-8517-42AA-B614-E9B94910E393}</a:tableStyleId>
              </a:tblPr>
              <a:tblGrid>
                <a:gridCol w="24296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27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0294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004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28444">
                <a:tc>
                  <a:txBody>
                    <a:bodyPr/>
                    <a:lstStyle>
                      <a:defPPr>
                        <a:defRPr lang="zh-CN">
                          <a:solidFill>
                            <a:schemeClr val="tx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b="1" kern="10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应用场景</a:t>
                      </a:r>
                      <a:endParaRPr lang="zh-CN" sz="1600" kern="100" dirty="0"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>
                      <a:defPPr>
                        <a:defRPr lang="zh-CN">
                          <a:solidFill>
                            <a:schemeClr val="tx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b="1" kern="10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时间跨度</a:t>
                      </a:r>
                      <a:endParaRPr lang="zh-CN" sz="1600" kern="100" dirty="0"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>
                      <a:defPPr>
                        <a:defRPr lang="zh-CN">
                          <a:solidFill>
                            <a:schemeClr val="tx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b="1" kern="10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其他框架</a:t>
                      </a:r>
                      <a:endParaRPr lang="zh-CN" sz="1600" kern="100" dirty="0"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>
                      <a:defPPr>
                        <a:defRPr lang="zh-CN">
                          <a:solidFill>
                            <a:schemeClr val="tx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Spark</a:t>
                      </a:r>
                      <a:r>
                        <a:rPr lang="zh-CN" sz="1600" b="1" kern="10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生态系统中组件</a:t>
                      </a:r>
                      <a:endParaRPr lang="zh-CN" sz="1600" kern="100" dirty="0"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3661">
                <a:tc>
                  <a:txBody>
                    <a:bodyPr/>
                    <a:lstStyle>
                      <a:defPPr>
                        <a:defRPr lang="zh-CN">
                          <a:solidFill>
                            <a:schemeClr val="tx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kern="1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复杂的批量数据处理</a:t>
                      </a:r>
                      <a:endParaRPr lang="zh-CN" sz="1600" kern="100"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>
                      <a:defPPr>
                        <a:defRPr lang="zh-CN">
                          <a:solidFill>
                            <a:schemeClr val="tx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小时级</a:t>
                      </a:r>
                      <a:endParaRPr lang="zh-CN" sz="1600" kern="100" dirty="0"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>
                      <a:defPPr>
                        <a:defRPr lang="zh-CN">
                          <a:solidFill>
                            <a:schemeClr val="tx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MapReduce</a:t>
                      </a:r>
                      <a:r>
                        <a:rPr lang="zh-CN" sz="1600" kern="10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、</a:t>
                      </a:r>
                      <a:r>
                        <a:rPr lang="en-US" sz="1600" kern="10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Hive</a:t>
                      </a:r>
                      <a:endParaRPr lang="zh-CN" sz="1600" kern="100" dirty="0"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>
                      <a:defPPr>
                        <a:defRPr lang="zh-CN">
                          <a:solidFill>
                            <a:schemeClr val="tx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Spark</a:t>
                      </a:r>
                      <a:endParaRPr lang="zh-CN" sz="1600" kern="100"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7324">
                <a:tc>
                  <a:txBody>
                    <a:bodyPr/>
                    <a:lstStyle>
                      <a:defPPr>
                        <a:defRPr lang="zh-CN">
                          <a:solidFill>
                            <a:schemeClr val="tx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基于历史数据</a:t>
                      </a:r>
                      <a:endParaRPr lang="en-US" altLang="zh-CN" sz="1600" kern="100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交互式查询</a:t>
                      </a:r>
                      <a:endParaRPr lang="zh-CN" sz="1600" kern="100" dirty="0"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>
                      <a:defPPr>
                        <a:defRPr lang="zh-CN">
                          <a:solidFill>
                            <a:schemeClr val="tx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kern="1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分钟级、秒级</a:t>
                      </a:r>
                      <a:endParaRPr lang="zh-CN" sz="1600" kern="100"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>
                      <a:defPPr>
                        <a:defRPr lang="zh-CN">
                          <a:solidFill>
                            <a:schemeClr val="tx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Impala</a:t>
                      </a:r>
                      <a:r>
                        <a:rPr lang="zh-CN" sz="1600" kern="10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、</a:t>
                      </a:r>
                      <a:r>
                        <a:rPr lang="en-US" sz="1600" kern="10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Dremel</a:t>
                      </a:r>
                      <a:r>
                        <a:rPr lang="zh-CN" sz="1600" kern="10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、</a:t>
                      </a:r>
                      <a:r>
                        <a:rPr lang="en-US" sz="1600" kern="10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Drill</a:t>
                      </a:r>
                      <a:endParaRPr lang="zh-CN" sz="1600" kern="100" dirty="0"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>
                      <a:defPPr>
                        <a:defRPr lang="zh-CN">
                          <a:solidFill>
                            <a:schemeClr val="tx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Spark SQL</a:t>
                      </a:r>
                      <a:endParaRPr lang="zh-CN" sz="1600" kern="100" dirty="0"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7324">
                <a:tc>
                  <a:txBody>
                    <a:bodyPr/>
                    <a:lstStyle>
                      <a:defPPr>
                        <a:defRPr lang="zh-CN">
                          <a:solidFill>
                            <a:schemeClr val="tx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基于实时数据流</a:t>
                      </a:r>
                      <a:endParaRPr lang="en-US" altLang="zh-CN" sz="1600" kern="100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数据处理</a:t>
                      </a:r>
                      <a:endParaRPr lang="zh-CN" sz="1600" kern="100" dirty="0"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>
                      <a:defPPr>
                        <a:defRPr lang="zh-CN">
                          <a:solidFill>
                            <a:schemeClr val="tx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kern="1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毫秒、秒级</a:t>
                      </a:r>
                      <a:endParaRPr lang="zh-CN" sz="1600" kern="100"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>
                      <a:defPPr>
                        <a:defRPr lang="zh-CN">
                          <a:solidFill>
                            <a:schemeClr val="tx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Storm</a:t>
                      </a:r>
                      <a:r>
                        <a:rPr lang="zh-CN" sz="1600" kern="10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、</a:t>
                      </a:r>
                      <a:r>
                        <a:rPr lang="en-US" sz="1600" kern="10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S4</a:t>
                      </a:r>
                      <a:endParaRPr lang="zh-CN" sz="1600" kern="100" dirty="0"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>
                      <a:defPPr>
                        <a:defRPr lang="zh-CN">
                          <a:solidFill>
                            <a:schemeClr val="tx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Spark Streaming</a:t>
                      </a:r>
                      <a:endParaRPr lang="zh-CN" sz="1600" kern="100" dirty="0"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1922">
                <a:tc>
                  <a:txBody>
                    <a:bodyPr/>
                    <a:lstStyle>
                      <a:defPPr>
                        <a:defRPr lang="zh-CN">
                          <a:solidFill>
                            <a:schemeClr val="tx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基于历史数据</a:t>
                      </a:r>
                      <a:endParaRPr lang="en-US" altLang="zh-CN" sz="1600" kern="100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数据挖掘</a:t>
                      </a:r>
                      <a:endParaRPr lang="zh-CN" sz="1600" kern="100" dirty="0"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>
                      <a:defPPr>
                        <a:defRPr lang="zh-CN">
                          <a:solidFill>
                            <a:schemeClr val="tx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-</a:t>
                      </a:r>
                      <a:endParaRPr lang="zh-CN" sz="1600" kern="100"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>
                      <a:defPPr>
                        <a:defRPr lang="zh-CN">
                          <a:solidFill>
                            <a:schemeClr val="tx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Mahout</a:t>
                      </a:r>
                      <a:endParaRPr lang="zh-CN" sz="1600" kern="100"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>
                      <a:defPPr>
                        <a:defRPr lang="zh-CN">
                          <a:solidFill>
                            <a:schemeClr val="tx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MLlib</a:t>
                      </a:r>
                      <a:endParaRPr lang="zh-CN" sz="1600" kern="100" dirty="0"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3661">
                <a:tc>
                  <a:txBody>
                    <a:bodyPr/>
                    <a:lstStyle>
                      <a:defPPr>
                        <a:defRPr lang="zh-CN">
                          <a:solidFill>
                            <a:schemeClr val="tx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kern="1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图结构数据的处理</a:t>
                      </a:r>
                      <a:endParaRPr lang="zh-CN" sz="1600" kern="100"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>
                      <a:defPPr>
                        <a:defRPr lang="zh-CN">
                          <a:solidFill>
                            <a:schemeClr val="tx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-</a:t>
                      </a:r>
                      <a:endParaRPr lang="zh-CN" sz="1600" kern="100"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>
                      <a:defPPr>
                        <a:defRPr lang="zh-CN">
                          <a:solidFill>
                            <a:schemeClr val="tx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Pregel</a:t>
                      </a:r>
                      <a:r>
                        <a:rPr lang="zh-CN" sz="1600" kern="10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、</a:t>
                      </a:r>
                      <a:r>
                        <a:rPr lang="en-US" sz="1600" kern="10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Hama</a:t>
                      </a:r>
                      <a:endParaRPr lang="zh-CN" sz="1600" kern="100" dirty="0"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>
                      <a:defPPr>
                        <a:defRPr lang="zh-CN">
                          <a:solidFill>
                            <a:schemeClr val="tx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GraphX</a:t>
                      </a:r>
                      <a:endParaRPr lang="zh-CN" sz="1600" kern="100" dirty="0"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80073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416"/>
    </mc:Choice>
    <mc:Fallback xmlns="">
      <p:transition spd="slow" advTm="24416"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 4 Spark</a:t>
            </a:r>
            <a:r>
              <a:rPr lang="zh-CN" altLang="en-US" dirty="0"/>
              <a:t>概述</a:t>
            </a:r>
          </a:p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CN" dirty="0"/>
              <a:t>4.2 Spark</a:t>
            </a:r>
            <a:r>
              <a:rPr lang="zh-CN" altLang="en-US" dirty="0"/>
              <a:t>生态系统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AE7135B-3DA9-4B68-9A07-3353EA21729F}"/>
              </a:ext>
            </a:extLst>
          </p:cNvPr>
          <p:cNvSpPr/>
          <p:nvPr/>
        </p:nvSpPr>
        <p:spPr>
          <a:xfrm>
            <a:off x="1087223" y="1812924"/>
            <a:ext cx="9253981" cy="5357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2200" dirty="0"/>
              <a:t>Spark</a:t>
            </a:r>
            <a:r>
              <a:rPr lang="zh-CN" altLang="en-US" sz="2200" dirty="0"/>
              <a:t>架构和特性</a:t>
            </a:r>
            <a:endParaRPr lang="zh-CN" altLang="en-US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3639A216-7078-4E53-BFCB-0C3A82F57E4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24" t="4030" r="26790" b="3103"/>
          <a:stretch/>
        </p:blipFill>
        <p:spPr>
          <a:xfrm>
            <a:off x="1348030" y="2745867"/>
            <a:ext cx="5001914" cy="28080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CD22D29-E717-422B-B192-B71C53A702D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763" r="18536"/>
          <a:stretch/>
        </p:blipFill>
        <p:spPr>
          <a:xfrm>
            <a:off x="6698726" y="2565867"/>
            <a:ext cx="4406307" cy="29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558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416"/>
    </mc:Choice>
    <mc:Fallback xmlns="">
      <p:transition spd="slow" advTm="24416"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 4 Spark</a:t>
            </a:r>
            <a:r>
              <a:rPr lang="zh-CN" altLang="en-US" dirty="0"/>
              <a:t>概述</a:t>
            </a:r>
          </a:p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CN" dirty="0"/>
              <a:t>4.3 Spark</a:t>
            </a:r>
            <a:r>
              <a:rPr lang="zh-CN" altLang="en-US" dirty="0"/>
              <a:t>运行架构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8CCADF8-E471-442C-A41D-68F2E7FC5FC5}"/>
              </a:ext>
            </a:extLst>
          </p:cNvPr>
          <p:cNvSpPr/>
          <p:nvPr/>
        </p:nvSpPr>
        <p:spPr>
          <a:xfrm>
            <a:off x="1057504" y="1754905"/>
            <a:ext cx="5117053" cy="24895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2400" dirty="0"/>
              <a:t>Spark</a:t>
            </a:r>
            <a:r>
              <a:rPr lang="zh-CN" altLang="en-US" sz="2400" dirty="0"/>
              <a:t>运行架构</a:t>
            </a:r>
            <a:endParaRPr lang="en-US" altLang="zh-CN" sz="2400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1600" dirty="0"/>
              <a:t>集群资源管理器（</a:t>
            </a:r>
            <a:r>
              <a:rPr lang="en-US" altLang="zh-CN" sz="1600" dirty="0"/>
              <a:t>Cluster Manager</a:t>
            </a:r>
            <a:r>
              <a:rPr lang="zh-CN" altLang="en-US" sz="1600" dirty="0"/>
              <a:t>），可自带或</a:t>
            </a:r>
            <a:r>
              <a:rPr lang="en-US" altLang="zh-CN" sz="1600" dirty="0"/>
              <a:t>Mesos</a:t>
            </a:r>
            <a:r>
              <a:rPr lang="zh-CN" altLang="en-US" sz="1600" dirty="0"/>
              <a:t>或</a:t>
            </a:r>
            <a:r>
              <a:rPr lang="en-US" altLang="zh-CN" sz="1600" dirty="0"/>
              <a:t>YARN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1600" dirty="0"/>
              <a:t>运行作业任务的工作节点（</a:t>
            </a:r>
            <a:r>
              <a:rPr lang="en-US" altLang="zh-CN" sz="1600" dirty="0"/>
              <a:t>Worker Node</a:t>
            </a:r>
            <a:r>
              <a:rPr lang="zh-CN" altLang="en-US" sz="1600" dirty="0"/>
              <a:t>）</a:t>
            </a:r>
            <a:endParaRPr lang="en-US" altLang="zh-CN" sz="1600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1600" dirty="0"/>
              <a:t>每个应用的任务控制节点（</a:t>
            </a:r>
            <a:r>
              <a:rPr lang="en-US" altLang="zh-CN" sz="1600" dirty="0"/>
              <a:t>Driver</a:t>
            </a:r>
            <a:r>
              <a:rPr lang="zh-CN" altLang="en-US" sz="1600" dirty="0"/>
              <a:t>）</a:t>
            </a:r>
            <a:endParaRPr lang="en-US" altLang="zh-CN" sz="1600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1600" dirty="0"/>
              <a:t>工作节点负责具体任务执行进程（</a:t>
            </a:r>
            <a:r>
              <a:rPr lang="en-US" altLang="zh-CN" sz="1600" dirty="0"/>
              <a:t>Executor</a:t>
            </a:r>
            <a:r>
              <a:rPr lang="zh-CN" altLang="en-US" dirty="0"/>
              <a:t>）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901729E-F630-4D93-8A62-2C2A4AAB93DF}"/>
              </a:ext>
            </a:extLst>
          </p:cNvPr>
          <p:cNvSpPr/>
          <p:nvPr/>
        </p:nvSpPr>
        <p:spPr>
          <a:xfrm>
            <a:off x="1057504" y="4329732"/>
            <a:ext cx="6512220" cy="17102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2400" dirty="0"/>
              <a:t>Spark Executor</a:t>
            </a:r>
            <a:r>
              <a:rPr lang="zh-CN" altLang="en-US" sz="2400" dirty="0"/>
              <a:t>优点</a:t>
            </a:r>
            <a:r>
              <a:rPr lang="zh-CN" altLang="en-US" dirty="0"/>
              <a:t>（与</a:t>
            </a:r>
            <a:r>
              <a:rPr lang="en-US" altLang="zh-CN" dirty="0"/>
              <a:t>MapReduce</a:t>
            </a:r>
            <a:r>
              <a:rPr lang="zh-CN" altLang="en-US" dirty="0"/>
              <a:t>相比 ）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1600" dirty="0"/>
              <a:t>利用多线程来执行具体任务，减少任务启动开销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1600" dirty="0"/>
              <a:t>Executor</a:t>
            </a:r>
            <a:r>
              <a:rPr lang="zh-CN" altLang="en-US" sz="1600" dirty="0"/>
              <a:t>中有</a:t>
            </a:r>
            <a:r>
              <a:rPr lang="en-US" altLang="zh-CN" sz="1600" dirty="0" err="1"/>
              <a:t>BlockManager</a:t>
            </a:r>
            <a:r>
              <a:rPr lang="zh-CN" altLang="en-US" sz="1600" dirty="0"/>
              <a:t>存储模块，将内存和磁盘共同作为存储设备，有效减少</a:t>
            </a:r>
            <a:r>
              <a:rPr lang="en-US" altLang="zh-CN" sz="1600" dirty="0"/>
              <a:t>IO</a:t>
            </a:r>
            <a:r>
              <a:rPr lang="zh-CN" altLang="en-US" sz="1600" dirty="0"/>
              <a:t>开销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53E358F-8820-48C7-9453-69030722C3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6771" y="1989912"/>
            <a:ext cx="5233893" cy="24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482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416"/>
    </mc:Choice>
    <mc:Fallback xmlns="">
      <p:transition spd="slow" advTm="24416"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 4 Spark</a:t>
            </a:r>
            <a:r>
              <a:rPr lang="zh-CN" altLang="en-US" dirty="0"/>
              <a:t>概述</a:t>
            </a:r>
          </a:p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CN" dirty="0"/>
              <a:t>4.3 Spark</a:t>
            </a:r>
            <a:r>
              <a:rPr lang="zh-CN" altLang="en-US" dirty="0"/>
              <a:t>运行架构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ED9948F-1A35-4DDD-920E-A18846815704}"/>
              </a:ext>
            </a:extLst>
          </p:cNvPr>
          <p:cNvSpPr/>
          <p:nvPr/>
        </p:nvSpPr>
        <p:spPr>
          <a:xfrm>
            <a:off x="1077799" y="1808537"/>
            <a:ext cx="6086574" cy="1340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2400" dirty="0"/>
              <a:t>Application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1600" dirty="0"/>
              <a:t>由一个</a:t>
            </a:r>
            <a:r>
              <a:rPr lang="en-US" altLang="zh-CN" sz="1600" dirty="0"/>
              <a:t>Driver</a:t>
            </a:r>
            <a:r>
              <a:rPr lang="zh-CN" altLang="en-US" sz="1600" dirty="0"/>
              <a:t>和若干个</a:t>
            </a:r>
            <a:r>
              <a:rPr lang="en-US" altLang="zh-CN" sz="1600" dirty="0"/>
              <a:t>Job</a:t>
            </a:r>
            <a:r>
              <a:rPr lang="zh-CN" altLang="en-US" sz="1600" dirty="0"/>
              <a:t>构成，一个</a:t>
            </a:r>
            <a:r>
              <a:rPr lang="en-US" altLang="zh-CN" sz="1600" dirty="0"/>
              <a:t>Job</a:t>
            </a:r>
            <a:r>
              <a:rPr lang="zh-CN" altLang="en-US" sz="1600" dirty="0"/>
              <a:t>由多个</a:t>
            </a:r>
            <a:r>
              <a:rPr lang="en-US" altLang="zh-CN" sz="1600" dirty="0"/>
              <a:t>Stage</a:t>
            </a:r>
            <a:r>
              <a:rPr lang="zh-CN" altLang="en-US" sz="1600" dirty="0"/>
              <a:t>构成，一个</a:t>
            </a:r>
            <a:r>
              <a:rPr lang="en-US" altLang="zh-CN" sz="1600" dirty="0"/>
              <a:t>Stage</a:t>
            </a:r>
            <a:r>
              <a:rPr lang="zh-CN" altLang="en-US" sz="1600" dirty="0"/>
              <a:t>由多个没有</a:t>
            </a:r>
            <a:r>
              <a:rPr lang="en-US" altLang="zh-CN" sz="1600" dirty="0"/>
              <a:t>Shuffle</a:t>
            </a:r>
            <a:r>
              <a:rPr lang="zh-CN" altLang="en-US" sz="1600" dirty="0"/>
              <a:t>关系的</a:t>
            </a:r>
            <a:r>
              <a:rPr lang="en-US" altLang="zh-CN" sz="1600" dirty="0"/>
              <a:t>Task</a:t>
            </a:r>
            <a:r>
              <a:rPr lang="zh-CN" altLang="en-US" sz="1600" dirty="0"/>
              <a:t>组成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30BE4DF-618A-4356-B4F3-0FF6DEF332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7473" y="3283320"/>
            <a:ext cx="5676900" cy="2724150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9BF10153-7B36-4CDC-B3E6-3A4AB13866FF}"/>
              </a:ext>
            </a:extLst>
          </p:cNvPr>
          <p:cNvSpPr/>
          <p:nvPr/>
        </p:nvSpPr>
        <p:spPr>
          <a:xfrm>
            <a:off x="6711294" y="3004597"/>
            <a:ext cx="4402907" cy="3002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1600" dirty="0"/>
              <a:t>执行一个</a:t>
            </a:r>
            <a:r>
              <a:rPr lang="en-US" altLang="zh-CN" sz="1600" dirty="0"/>
              <a:t>Application</a:t>
            </a:r>
            <a:r>
              <a:rPr lang="zh-CN" altLang="en-US" sz="1600" dirty="0"/>
              <a:t>时</a:t>
            </a:r>
            <a:endParaRPr lang="en-US" altLang="zh-CN" sz="1600" dirty="0"/>
          </a:p>
          <a:p>
            <a:pPr marL="1257300" lvl="2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1600" dirty="0"/>
              <a:t>Driver</a:t>
            </a:r>
            <a:r>
              <a:rPr lang="zh-CN" altLang="en-US" sz="1600" dirty="0"/>
              <a:t>会向集群管理器申请资源，启动</a:t>
            </a:r>
            <a:r>
              <a:rPr lang="en-US" altLang="zh-CN" sz="1600" dirty="0"/>
              <a:t>Executor</a:t>
            </a:r>
            <a:r>
              <a:rPr lang="zh-CN" altLang="en-US" sz="1600" dirty="0"/>
              <a:t>，并向</a:t>
            </a:r>
            <a:r>
              <a:rPr lang="en-US" altLang="zh-CN" sz="1600" dirty="0"/>
              <a:t>Executor</a:t>
            </a:r>
            <a:r>
              <a:rPr lang="zh-CN" altLang="en-US" sz="1600" dirty="0"/>
              <a:t>发送应用程序代码和文件</a:t>
            </a:r>
            <a:endParaRPr lang="en-US" altLang="zh-CN" sz="1600" dirty="0"/>
          </a:p>
          <a:p>
            <a:pPr marL="1257300" lvl="2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 dirty="0"/>
              <a:t>然后在</a:t>
            </a:r>
            <a:r>
              <a:rPr lang="en-US" altLang="zh-CN" sz="1600" dirty="0"/>
              <a:t>Executor</a:t>
            </a:r>
            <a:r>
              <a:rPr lang="zh-CN" altLang="en-US" sz="1600" dirty="0"/>
              <a:t>上执行</a:t>
            </a:r>
            <a:r>
              <a:rPr lang="en-US" altLang="zh-CN" sz="1600" dirty="0"/>
              <a:t>Task</a:t>
            </a:r>
          </a:p>
          <a:p>
            <a:pPr marL="1257300" lvl="2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 dirty="0"/>
              <a:t>运行结束后，执行结果会返回给</a:t>
            </a:r>
            <a:r>
              <a:rPr lang="en-US" altLang="zh-CN" sz="1600" dirty="0"/>
              <a:t>Driver</a:t>
            </a:r>
            <a:r>
              <a:rPr lang="zh-CN" altLang="en-US" sz="1600" dirty="0"/>
              <a:t>，或者写到</a:t>
            </a:r>
            <a:r>
              <a:rPr lang="en-US" altLang="zh-CN" sz="1600" dirty="0"/>
              <a:t>HDFS</a:t>
            </a:r>
            <a:r>
              <a:rPr lang="zh-CN" altLang="en-US" sz="1600" dirty="0"/>
              <a:t>或者其他数据库中</a:t>
            </a:r>
          </a:p>
        </p:txBody>
      </p:sp>
    </p:spTree>
    <p:extLst>
      <p:ext uri="{BB962C8B-B14F-4D97-AF65-F5344CB8AC3E}">
        <p14:creationId xmlns:p14="http://schemas.microsoft.com/office/powerpoint/2010/main" val="80684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416"/>
    </mc:Choice>
    <mc:Fallback xmlns="">
      <p:transition spd="slow" advTm="24416"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 4 Spark</a:t>
            </a:r>
            <a:r>
              <a:rPr lang="zh-CN" altLang="en-US" dirty="0"/>
              <a:t>概述</a:t>
            </a:r>
          </a:p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CN" dirty="0"/>
              <a:t>4.3.1 Spark</a:t>
            </a:r>
            <a:r>
              <a:rPr lang="zh-CN" altLang="en-US" dirty="0"/>
              <a:t>运行基本流程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11B6BC9-FBC9-491F-A418-0B134A96F4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4671" y="2061419"/>
            <a:ext cx="5337321" cy="38520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742D3F00-8438-4AE8-BB7D-B3C3D707EE30}"/>
              </a:ext>
            </a:extLst>
          </p:cNvPr>
          <p:cNvSpPr/>
          <p:nvPr/>
        </p:nvSpPr>
        <p:spPr>
          <a:xfrm>
            <a:off x="6803012" y="1860009"/>
            <a:ext cx="4433740" cy="42548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1400" dirty="0">
                <a:latin typeface="+mn-ea"/>
              </a:rPr>
              <a:t>Driver</a:t>
            </a:r>
            <a:r>
              <a:rPr lang="zh-CN" altLang="en-US" sz="1400" dirty="0">
                <a:latin typeface="+mn-ea"/>
              </a:rPr>
              <a:t>创建一个</a:t>
            </a:r>
            <a:r>
              <a:rPr lang="en-US" altLang="zh-CN" sz="1400" dirty="0" err="1">
                <a:latin typeface="+mn-ea"/>
              </a:rPr>
              <a:t>SparkContext</a:t>
            </a:r>
            <a:r>
              <a:rPr lang="zh-CN" altLang="en-US" sz="1400" dirty="0">
                <a:latin typeface="+mn-ea"/>
              </a:rPr>
              <a:t>，进行资源的申请、任务的分配和监控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400" dirty="0">
                <a:latin typeface="+mn-ea"/>
              </a:rPr>
              <a:t>资源管理器为</a:t>
            </a:r>
            <a:r>
              <a:rPr lang="en-US" altLang="zh-CN" sz="1400" dirty="0">
                <a:latin typeface="+mn-ea"/>
              </a:rPr>
              <a:t>Executor</a:t>
            </a:r>
            <a:r>
              <a:rPr lang="zh-CN" altLang="en-US" sz="1400" dirty="0">
                <a:latin typeface="+mn-ea"/>
              </a:rPr>
              <a:t>分配资源，并启动</a:t>
            </a:r>
            <a:r>
              <a:rPr lang="en-US" altLang="zh-CN" sz="1400" dirty="0">
                <a:latin typeface="+mn-ea"/>
              </a:rPr>
              <a:t>Executor</a:t>
            </a:r>
            <a:r>
              <a:rPr lang="zh-CN" altLang="en-US" sz="1400" dirty="0">
                <a:latin typeface="+mn-ea"/>
              </a:rPr>
              <a:t>进程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1400" dirty="0" err="1">
                <a:latin typeface="+mn-ea"/>
              </a:rPr>
              <a:t>SparkContext</a:t>
            </a:r>
            <a:r>
              <a:rPr lang="zh-CN" altLang="en-US" sz="1400" dirty="0">
                <a:latin typeface="+mn-ea"/>
              </a:rPr>
              <a:t>根据</a:t>
            </a:r>
            <a:r>
              <a:rPr lang="en-US" altLang="zh-CN" sz="1400" dirty="0">
                <a:latin typeface="+mn-ea"/>
              </a:rPr>
              <a:t>RDD</a:t>
            </a:r>
            <a:r>
              <a:rPr lang="zh-CN" altLang="en-US" sz="1400" dirty="0">
                <a:latin typeface="+mn-ea"/>
              </a:rPr>
              <a:t>的依赖关系构建</a:t>
            </a:r>
            <a:r>
              <a:rPr lang="en-US" altLang="zh-CN" sz="1400" dirty="0">
                <a:latin typeface="+mn-ea"/>
              </a:rPr>
              <a:t>DAG</a:t>
            </a:r>
            <a:r>
              <a:rPr lang="zh-CN" altLang="en-US" sz="1400" dirty="0">
                <a:latin typeface="+mn-ea"/>
              </a:rPr>
              <a:t>图，</a:t>
            </a:r>
            <a:r>
              <a:rPr lang="en-US" altLang="zh-CN" sz="1400" dirty="0">
                <a:latin typeface="+mn-ea"/>
              </a:rPr>
              <a:t>DAG</a:t>
            </a:r>
            <a:r>
              <a:rPr lang="zh-CN" altLang="en-US" sz="1400" dirty="0">
                <a:latin typeface="+mn-ea"/>
              </a:rPr>
              <a:t>图提交给</a:t>
            </a:r>
            <a:r>
              <a:rPr lang="en-US" altLang="zh-CN" sz="1400" dirty="0" err="1">
                <a:latin typeface="+mn-ea"/>
              </a:rPr>
              <a:t>DAGScheduler</a:t>
            </a:r>
            <a:r>
              <a:rPr lang="zh-CN" altLang="en-US" sz="1400" dirty="0">
                <a:latin typeface="+mn-ea"/>
              </a:rPr>
              <a:t>解析成</a:t>
            </a:r>
            <a:r>
              <a:rPr lang="en-US" altLang="zh-CN" sz="1400" dirty="0">
                <a:latin typeface="+mn-ea"/>
              </a:rPr>
              <a:t>Stage</a:t>
            </a:r>
            <a:r>
              <a:rPr lang="zh-CN" altLang="en-US" sz="1400" dirty="0">
                <a:latin typeface="+mn-ea"/>
              </a:rPr>
              <a:t>，然后把一个个</a:t>
            </a:r>
            <a:r>
              <a:rPr lang="en-US" altLang="zh-CN" sz="1400" dirty="0" err="1">
                <a:latin typeface="+mn-ea"/>
              </a:rPr>
              <a:t>TaskSet</a:t>
            </a:r>
            <a:r>
              <a:rPr lang="zh-CN" altLang="en-US" sz="1400" dirty="0">
                <a:latin typeface="+mn-ea"/>
              </a:rPr>
              <a:t>提交给底层调度器</a:t>
            </a:r>
            <a:r>
              <a:rPr lang="en-US" altLang="zh-CN" sz="1400" dirty="0" err="1">
                <a:latin typeface="+mn-ea"/>
              </a:rPr>
              <a:t>TaskScheduler</a:t>
            </a:r>
            <a:r>
              <a:rPr lang="zh-CN" altLang="en-US" sz="1400" dirty="0">
                <a:latin typeface="+mn-ea"/>
              </a:rPr>
              <a:t>处理；</a:t>
            </a:r>
            <a:r>
              <a:rPr lang="en-US" altLang="zh-CN" sz="1400" dirty="0">
                <a:latin typeface="+mn-ea"/>
              </a:rPr>
              <a:t>Executor</a:t>
            </a:r>
            <a:r>
              <a:rPr lang="zh-CN" altLang="en-US" sz="1400" dirty="0">
                <a:latin typeface="+mn-ea"/>
              </a:rPr>
              <a:t>向</a:t>
            </a:r>
            <a:r>
              <a:rPr lang="en-US" altLang="zh-CN" sz="1400" dirty="0" err="1">
                <a:latin typeface="+mn-ea"/>
              </a:rPr>
              <a:t>SparkContext</a:t>
            </a:r>
            <a:r>
              <a:rPr lang="zh-CN" altLang="en-US" sz="1400" dirty="0">
                <a:latin typeface="+mn-ea"/>
              </a:rPr>
              <a:t>申请</a:t>
            </a:r>
            <a:r>
              <a:rPr lang="en-US" altLang="zh-CN" sz="1400" dirty="0">
                <a:latin typeface="+mn-ea"/>
              </a:rPr>
              <a:t>Task</a:t>
            </a:r>
            <a:r>
              <a:rPr lang="zh-CN" altLang="en-US" sz="1400" dirty="0">
                <a:latin typeface="+mn-ea"/>
              </a:rPr>
              <a:t>，</a:t>
            </a:r>
            <a:r>
              <a:rPr lang="en-US" altLang="zh-CN" sz="1400" dirty="0">
                <a:latin typeface="+mn-ea"/>
              </a:rPr>
              <a:t>Task Scheduler</a:t>
            </a:r>
            <a:r>
              <a:rPr lang="zh-CN" altLang="en-US" sz="1400" dirty="0">
                <a:latin typeface="+mn-ea"/>
              </a:rPr>
              <a:t>将</a:t>
            </a:r>
            <a:r>
              <a:rPr lang="en-US" altLang="zh-CN" sz="1400" dirty="0">
                <a:latin typeface="+mn-ea"/>
              </a:rPr>
              <a:t>Task</a:t>
            </a:r>
            <a:r>
              <a:rPr lang="zh-CN" altLang="en-US" sz="1400" dirty="0">
                <a:latin typeface="+mn-ea"/>
              </a:rPr>
              <a:t>发放给</a:t>
            </a:r>
            <a:r>
              <a:rPr lang="en-US" altLang="zh-CN" sz="1400" dirty="0">
                <a:latin typeface="+mn-ea"/>
              </a:rPr>
              <a:t>Executor</a:t>
            </a:r>
            <a:r>
              <a:rPr lang="zh-CN" altLang="en-US" sz="1400" dirty="0">
                <a:latin typeface="+mn-ea"/>
              </a:rPr>
              <a:t>运行，并提供应用程序代码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1400" dirty="0">
                <a:latin typeface="+mn-ea"/>
              </a:rPr>
              <a:t>Task</a:t>
            </a:r>
            <a:r>
              <a:rPr lang="zh-CN" altLang="en-US" sz="1400" dirty="0">
                <a:latin typeface="+mn-ea"/>
              </a:rPr>
              <a:t>在</a:t>
            </a:r>
            <a:r>
              <a:rPr lang="en-US" altLang="zh-CN" sz="1400" dirty="0">
                <a:latin typeface="+mn-ea"/>
              </a:rPr>
              <a:t>Executor</a:t>
            </a:r>
            <a:r>
              <a:rPr lang="zh-CN" altLang="en-US" sz="1400" dirty="0">
                <a:latin typeface="+mn-ea"/>
              </a:rPr>
              <a:t>上运行，把执行结果反馈给</a:t>
            </a:r>
            <a:r>
              <a:rPr lang="en-US" altLang="zh-CN" sz="1400" dirty="0" err="1">
                <a:latin typeface="+mn-ea"/>
              </a:rPr>
              <a:t>TaskScheduler</a:t>
            </a:r>
            <a:r>
              <a:rPr lang="zh-CN" altLang="en-US" sz="1400" dirty="0">
                <a:latin typeface="+mn-ea"/>
              </a:rPr>
              <a:t>，然后反馈给</a:t>
            </a:r>
            <a:r>
              <a:rPr lang="en-US" altLang="zh-CN" sz="1400" dirty="0" err="1">
                <a:latin typeface="+mn-ea"/>
              </a:rPr>
              <a:t>DAGScheduler</a:t>
            </a:r>
            <a:r>
              <a:rPr lang="zh-CN" altLang="en-US" sz="1400" dirty="0">
                <a:latin typeface="+mn-ea"/>
              </a:rPr>
              <a:t>，运行完毕后写入数据并释放所有资源 </a:t>
            </a:r>
          </a:p>
        </p:txBody>
      </p:sp>
    </p:spTree>
    <p:extLst>
      <p:ext uri="{BB962C8B-B14F-4D97-AF65-F5344CB8AC3E}">
        <p14:creationId xmlns:p14="http://schemas.microsoft.com/office/powerpoint/2010/main" val="3637951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416"/>
    </mc:Choice>
    <mc:Fallback xmlns="">
      <p:transition spd="slow" advTm="24416"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 4 Spark</a:t>
            </a:r>
            <a:r>
              <a:rPr lang="zh-CN" altLang="en-US" dirty="0"/>
              <a:t>概述</a:t>
            </a:r>
          </a:p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CN" dirty="0"/>
              <a:t>4.3.2 Spark</a:t>
            </a:r>
            <a:r>
              <a:rPr lang="zh-CN" altLang="en-US" dirty="0"/>
              <a:t>运行特点总结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38AFC8A-E244-45B8-88E4-7D02C0DA60C2}"/>
              </a:ext>
            </a:extLst>
          </p:cNvPr>
          <p:cNvSpPr/>
          <p:nvPr/>
        </p:nvSpPr>
        <p:spPr>
          <a:xfrm>
            <a:off x="1162640" y="1944482"/>
            <a:ext cx="7014890" cy="28182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2400" dirty="0"/>
              <a:t>Spark</a:t>
            </a:r>
            <a:r>
              <a:rPr lang="zh-CN" altLang="en-US" sz="2400" dirty="0"/>
              <a:t>运行架构特点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1600" dirty="0"/>
              <a:t>每个</a:t>
            </a:r>
            <a:r>
              <a:rPr lang="en-US" altLang="zh-CN" sz="1600" dirty="0"/>
              <a:t>Application</a:t>
            </a:r>
            <a:r>
              <a:rPr lang="zh-CN" altLang="en-US" sz="1600" dirty="0"/>
              <a:t>都有自己专属的</a:t>
            </a:r>
            <a:r>
              <a:rPr lang="en-US" altLang="zh-CN" sz="1600" dirty="0"/>
              <a:t>Executor</a:t>
            </a:r>
            <a:r>
              <a:rPr lang="zh-CN" altLang="en-US" sz="1600" dirty="0"/>
              <a:t>进程，并且该进程在</a:t>
            </a:r>
            <a:r>
              <a:rPr lang="en-US" altLang="zh-CN" sz="1600" dirty="0"/>
              <a:t>Application</a:t>
            </a:r>
            <a:r>
              <a:rPr lang="zh-CN" altLang="en-US" sz="1600" dirty="0"/>
              <a:t>运行期间一直驻留。</a:t>
            </a:r>
            <a:r>
              <a:rPr lang="en-US" altLang="zh-CN" sz="1600" dirty="0"/>
              <a:t>Executor</a:t>
            </a:r>
            <a:r>
              <a:rPr lang="zh-CN" altLang="en-US" sz="1600" dirty="0"/>
              <a:t>进程以多线程的方式运行</a:t>
            </a:r>
            <a:r>
              <a:rPr lang="en-US" altLang="zh-CN" sz="1600" dirty="0"/>
              <a:t>Task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1600" dirty="0"/>
              <a:t>Spark</a:t>
            </a:r>
            <a:r>
              <a:rPr lang="zh-CN" altLang="en-US" sz="1600" dirty="0"/>
              <a:t>运行过程与资源管理器无关，只要能够获取</a:t>
            </a:r>
            <a:r>
              <a:rPr lang="en-US" altLang="zh-CN" sz="1600" dirty="0"/>
              <a:t>Executor</a:t>
            </a:r>
            <a:r>
              <a:rPr lang="zh-CN" altLang="en-US" sz="1600" dirty="0"/>
              <a:t>进程并保持通信即可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1600" dirty="0"/>
              <a:t>Task</a:t>
            </a:r>
            <a:r>
              <a:rPr lang="zh-CN" altLang="en-US" sz="1600" dirty="0"/>
              <a:t>采用数据本地性和推测执行等优化机制</a:t>
            </a:r>
          </a:p>
        </p:txBody>
      </p:sp>
    </p:spTree>
    <p:extLst>
      <p:ext uri="{BB962C8B-B14F-4D97-AF65-F5344CB8AC3E}">
        <p14:creationId xmlns:p14="http://schemas.microsoft.com/office/powerpoint/2010/main" val="1242766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416"/>
    </mc:Choice>
    <mc:Fallback xmlns="">
      <p:transition spd="slow" advTm="24416"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 4 Spark</a:t>
            </a:r>
            <a:r>
              <a:rPr lang="zh-CN" altLang="en-US" dirty="0"/>
              <a:t>概述</a:t>
            </a:r>
          </a:p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CN" dirty="0"/>
              <a:t>4.4 Spark RDD</a:t>
            </a:r>
            <a:endParaRPr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AD5D661-99CA-46D0-9598-6E7834A3E171}"/>
              </a:ext>
            </a:extLst>
          </p:cNvPr>
          <p:cNvSpPr/>
          <p:nvPr/>
        </p:nvSpPr>
        <p:spPr>
          <a:xfrm>
            <a:off x="935741" y="1857899"/>
            <a:ext cx="9047245" cy="35086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400" dirty="0"/>
              <a:t>设计背景</a:t>
            </a:r>
            <a:endParaRPr lang="en-US" altLang="zh-CN" sz="2400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1600" dirty="0"/>
              <a:t>许多迭代式算法（比如机器学习、图算法等）和交互式数据挖掘工具，在不同计算阶段之间会重用中间结果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1600" dirty="0"/>
              <a:t>目前的</a:t>
            </a:r>
            <a:r>
              <a:rPr lang="en-US" altLang="zh-CN" sz="1600" dirty="0"/>
              <a:t>MapReduce</a:t>
            </a:r>
            <a:r>
              <a:rPr lang="zh-CN" altLang="en-US" sz="1600" dirty="0"/>
              <a:t>框架都是把中间结果写入到</a:t>
            </a:r>
            <a:r>
              <a:rPr lang="en-US" altLang="zh-CN" sz="1600" dirty="0"/>
              <a:t>HDFS</a:t>
            </a:r>
            <a:r>
              <a:rPr lang="zh-CN" altLang="en-US" sz="1600" dirty="0"/>
              <a:t>中，带来了大量的数据复制、磁盘</a:t>
            </a:r>
            <a:r>
              <a:rPr lang="en-US" altLang="zh-CN" sz="1600" dirty="0"/>
              <a:t>IO</a:t>
            </a:r>
            <a:r>
              <a:rPr lang="zh-CN" altLang="en-US" sz="1600" dirty="0"/>
              <a:t>和序列化开销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1600" dirty="0"/>
              <a:t>RDD</a:t>
            </a:r>
            <a:r>
              <a:rPr lang="zh-CN" altLang="en-US" sz="1600" dirty="0"/>
              <a:t>就是为了满足这种需求而出现的，它提供了一个抽象的数据架构，我们不必担心底层数据的分布式特性，只需将具体的应用逻辑表达为一系列转换处理，不同</a:t>
            </a:r>
            <a:r>
              <a:rPr lang="en-US" altLang="zh-CN" sz="1600" dirty="0"/>
              <a:t>RDD</a:t>
            </a:r>
            <a:r>
              <a:rPr lang="zh-CN" altLang="en-US" sz="1600" dirty="0"/>
              <a:t>之间的转换操作形成依赖关系，可以实现管道化，避免中间数据存储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96910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416"/>
    </mc:Choice>
    <mc:Fallback xmlns="">
      <p:transition spd="slow" advTm="24416"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 4 Spark</a:t>
            </a:r>
            <a:r>
              <a:rPr lang="zh-CN" altLang="en-US" dirty="0"/>
              <a:t>概述</a:t>
            </a:r>
          </a:p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CN" dirty="0"/>
              <a:t>4.4 Spark RDD</a:t>
            </a:r>
            <a:endParaRPr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AD5D661-99CA-46D0-9598-6E7834A3E171}"/>
              </a:ext>
            </a:extLst>
          </p:cNvPr>
          <p:cNvSpPr/>
          <p:nvPr/>
        </p:nvSpPr>
        <p:spPr>
          <a:xfrm>
            <a:off x="935741" y="1857899"/>
            <a:ext cx="9245207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2400" dirty="0"/>
              <a:t>RDD</a:t>
            </a:r>
            <a:r>
              <a:rPr lang="zh-CN" altLang="en-US" sz="2400" dirty="0"/>
              <a:t>概念</a:t>
            </a:r>
            <a:endParaRPr lang="en-US" altLang="zh-CN" sz="2400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1600" dirty="0"/>
              <a:t>一个</a:t>
            </a:r>
            <a:r>
              <a:rPr lang="en-US" altLang="zh-CN" sz="1600" dirty="0"/>
              <a:t>RDD</a:t>
            </a:r>
            <a:r>
              <a:rPr lang="zh-CN" altLang="en-US" sz="1600" dirty="0"/>
              <a:t>就是一个分布式对象集合，本质上是一个只读的分区记录集合，每个</a:t>
            </a:r>
            <a:r>
              <a:rPr lang="en-US" altLang="zh-CN" sz="1600" dirty="0"/>
              <a:t>RDD</a:t>
            </a:r>
            <a:r>
              <a:rPr lang="zh-CN" altLang="en-US" sz="1600" dirty="0"/>
              <a:t>可分成多个分区，每个分区就是一个数据集片段，并且一个</a:t>
            </a:r>
            <a:r>
              <a:rPr lang="en-US" altLang="zh-CN" sz="1600" dirty="0"/>
              <a:t>RDD</a:t>
            </a:r>
            <a:r>
              <a:rPr lang="zh-CN" altLang="en-US" sz="1600" dirty="0"/>
              <a:t>的不同分区可以被保存到集群中不同的节点上，从而可以在集群中的不同节点上进行并行计算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1600" dirty="0"/>
              <a:t>RDD</a:t>
            </a:r>
            <a:r>
              <a:rPr lang="zh-CN" altLang="en-US" sz="1600" dirty="0"/>
              <a:t>提供了一种高度受限的共享内存模型，即</a:t>
            </a:r>
            <a:r>
              <a:rPr lang="en-US" altLang="zh-CN" sz="1600" dirty="0"/>
              <a:t>RDD</a:t>
            </a:r>
            <a:r>
              <a:rPr lang="zh-CN" altLang="en-US" sz="1600" dirty="0"/>
              <a:t>是只读的记录分区的集合，不能直接修改，只能基于稳定的物理存储中的数据集创建</a:t>
            </a:r>
            <a:r>
              <a:rPr lang="en-US" altLang="zh-CN" sz="1600" dirty="0"/>
              <a:t>RDD</a:t>
            </a:r>
            <a:r>
              <a:rPr lang="zh-CN" altLang="en-US" sz="1600" dirty="0"/>
              <a:t>，或者通过在其他</a:t>
            </a:r>
            <a:r>
              <a:rPr lang="en-US" altLang="zh-CN" sz="1600" dirty="0"/>
              <a:t>RDD</a:t>
            </a:r>
            <a:r>
              <a:rPr lang="zh-CN" altLang="en-US" sz="1600" dirty="0"/>
              <a:t>上执行确定的转换操作（如</a:t>
            </a:r>
            <a:r>
              <a:rPr lang="en-US" altLang="zh-CN" sz="1600" dirty="0"/>
              <a:t>map</a:t>
            </a:r>
            <a:r>
              <a:rPr lang="zh-CN" altLang="en-US" sz="1600" dirty="0"/>
              <a:t>、</a:t>
            </a:r>
            <a:r>
              <a:rPr lang="en-US" altLang="zh-CN" sz="1600" dirty="0"/>
              <a:t>join</a:t>
            </a:r>
            <a:r>
              <a:rPr lang="zh-CN" altLang="en-US" sz="1600" dirty="0"/>
              <a:t>和</a:t>
            </a:r>
            <a:r>
              <a:rPr lang="en-US" altLang="zh-CN" sz="1600" dirty="0"/>
              <a:t>group by</a:t>
            </a:r>
            <a:r>
              <a:rPr lang="zh-CN" altLang="en-US" sz="1600" dirty="0"/>
              <a:t>）而创建得到新的</a:t>
            </a:r>
            <a:r>
              <a:rPr lang="en-US" altLang="zh-CN" sz="1600" dirty="0"/>
              <a:t>RDD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08643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416"/>
    </mc:Choice>
    <mc:Fallback xmlns="">
      <p:transition spd="slow" advTm="24416"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 4 Spark</a:t>
            </a:r>
            <a:r>
              <a:rPr lang="zh-CN" altLang="en-US" dirty="0"/>
              <a:t>概述</a:t>
            </a:r>
          </a:p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CN" dirty="0"/>
              <a:t>4.4.1 Spark RDD </a:t>
            </a:r>
            <a:r>
              <a:rPr lang="zh-CN" altLang="en-US" dirty="0"/>
              <a:t>运行原理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17FA5E2-DC76-411B-9F3D-483109BE7AD9}"/>
              </a:ext>
            </a:extLst>
          </p:cNvPr>
          <p:cNvSpPr/>
          <p:nvPr/>
        </p:nvSpPr>
        <p:spPr>
          <a:xfrm>
            <a:off x="961140" y="1783297"/>
            <a:ext cx="8047348" cy="22586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2400" dirty="0"/>
              <a:t>RDD</a:t>
            </a:r>
            <a:r>
              <a:rPr lang="zh-CN" altLang="en-US" sz="2400" dirty="0"/>
              <a:t>典型执行过程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dirty="0"/>
              <a:t>RDD</a:t>
            </a:r>
            <a:r>
              <a:rPr lang="zh-CN" altLang="en-US" dirty="0"/>
              <a:t>读入外部数据源进行创建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dirty="0"/>
              <a:t>RDD</a:t>
            </a:r>
            <a:r>
              <a:rPr lang="zh-CN" altLang="en-US" dirty="0"/>
              <a:t>经过一系列的转换（</a:t>
            </a:r>
            <a:r>
              <a:rPr lang="en-US" altLang="zh-CN" dirty="0"/>
              <a:t>Transformation</a:t>
            </a:r>
            <a:r>
              <a:rPr lang="zh-CN" altLang="en-US" dirty="0"/>
              <a:t>）操作，每一次都会产生不同的</a:t>
            </a:r>
            <a:r>
              <a:rPr lang="en-US" altLang="zh-CN" dirty="0"/>
              <a:t>RDD</a:t>
            </a:r>
            <a:r>
              <a:rPr lang="zh-CN" altLang="en-US" dirty="0"/>
              <a:t>，供给下一个转换操作使用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dirty="0"/>
              <a:t>最后一个</a:t>
            </a:r>
            <a:r>
              <a:rPr lang="en-US" altLang="zh-CN" dirty="0"/>
              <a:t>RDD</a:t>
            </a:r>
            <a:r>
              <a:rPr lang="zh-CN" altLang="en-US" dirty="0"/>
              <a:t>经过“动作”操作进行转换，并输出到外部数据源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6B7475A-FBF1-4DD6-A5CE-814A53DAD0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0426"/>
          <a:stretch/>
        </p:blipFill>
        <p:spPr>
          <a:xfrm>
            <a:off x="1818359" y="4150655"/>
            <a:ext cx="7520067" cy="1944000"/>
          </a:xfrm>
          <a:prstGeom prst="rect">
            <a:avLst/>
          </a:prstGeom>
        </p:spPr>
      </p:pic>
      <p:sp>
        <p:nvSpPr>
          <p:cNvPr id="7" name="云形 6">
            <a:extLst>
              <a:ext uri="{FF2B5EF4-FFF2-40B4-BE49-F238E27FC236}">
                <a16:creationId xmlns:a16="http://schemas.microsoft.com/office/drawing/2014/main" id="{5B3EC40A-C47C-4FB4-B564-991DC69A7611}"/>
              </a:ext>
            </a:extLst>
          </p:cNvPr>
          <p:cNvSpPr/>
          <p:nvPr/>
        </p:nvSpPr>
        <p:spPr>
          <a:xfrm>
            <a:off x="9175422" y="2818376"/>
            <a:ext cx="2799761" cy="1570068"/>
          </a:xfrm>
          <a:prstGeom prst="cloud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DAG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拓扑排序优点：惰性调用、管道化、避免同步等待、不需要保存中间结果、每次操作变得简单</a:t>
            </a:r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5BB1DE83-CF28-4918-87ED-FC5D58DDDEB1}"/>
              </a:ext>
            </a:extLst>
          </p:cNvPr>
          <p:cNvCxnSpPr>
            <a:stCxn id="6" idx="3"/>
          </p:cNvCxnSpPr>
          <p:nvPr/>
        </p:nvCxnSpPr>
        <p:spPr>
          <a:xfrm flipV="1">
            <a:off x="9338426" y="4468305"/>
            <a:ext cx="823669" cy="65435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5918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416"/>
    </mc:Choice>
    <mc:Fallback xmlns="">
      <p:transition spd="slow" advTm="24416"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 4 Spark</a:t>
            </a:r>
            <a:r>
              <a:rPr lang="zh-CN" altLang="en-US" dirty="0"/>
              <a:t>概述</a:t>
            </a:r>
          </a:p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CN" dirty="0"/>
              <a:t>4.4.2 Spark RDD </a:t>
            </a:r>
            <a:r>
              <a:rPr lang="zh-CN" altLang="en-US" dirty="0"/>
              <a:t>特性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18AB340D-FA9E-413C-A1AF-F94DDD6F6079}"/>
              </a:ext>
            </a:extLst>
          </p:cNvPr>
          <p:cNvSpPr/>
          <p:nvPr/>
        </p:nvSpPr>
        <p:spPr>
          <a:xfrm>
            <a:off x="1031802" y="1813465"/>
            <a:ext cx="8809781" cy="35945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2400" dirty="0"/>
              <a:t>RDD</a:t>
            </a:r>
            <a:r>
              <a:rPr lang="zh-CN" altLang="en-US" sz="2400" dirty="0"/>
              <a:t>特性</a:t>
            </a:r>
            <a:endParaRPr lang="en-US" altLang="zh-CN" sz="2400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zh-CN" sz="1600" dirty="0">
                <a:latin typeface="Arial" panose="020B0604020202020204" pitchFamily="34" charset="0"/>
              </a:rPr>
              <a:t>高效的容错性</a:t>
            </a:r>
            <a:endParaRPr lang="en-US" altLang="zh-CN" sz="1600" dirty="0">
              <a:latin typeface="Arial" panose="020B0604020202020204" pitchFamily="34" charset="0"/>
            </a:endParaRP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>
                <a:latin typeface="Arial" panose="020B0604020202020204" pitchFamily="34" charset="0"/>
              </a:rPr>
              <a:t>现有容错机制：</a:t>
            </a:r>
            <a:r>
              <a:rPr lang="zh-CN" altLang="zh-CN" sz="1600" dirty="0">
                <a:latin typeface="Arial" panose="020B0604020202020204" pitchFamily="34" charset="0"/>
              </a:rPr>
              <a:t>数据复制或者记录日志</a:t>
            </a:r>
            <a:endParaRPr lang="en-US" altLang="zh-CN" sz="1600" dirty="0">
              <a:latin typeface="Arial" panose="020B0604020202020204" pitchFamily="34" charset="0"/>
            </a:endParaRP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1600" dirty="0">
                <a:latin typeface="Arial" panose="020B0604020202020204" pitchFamily="34" charset="0"/>
              </a:rPr>
              <a:t>RDD</a:t>
            </a:r>
            <a:r>
              <a:rPr lang="zh-CN" altLang="en-US" sz="1600" dirty="0">
                <a:latin typeface="Arial" panose="020B0604020202020204" pitchFamily="34" charset="0"/>
              </a:rPr>
              <a:t>：血缘关系、重新计算丢失分区、无需回滚系统、重算过程在不同节点之间并行、只记录粗粒度的操作</a:t>
            </a:r>
            <a:endParaRPr lang="en-US" altLang="zh-CN" sz="1600" dirty="0">
              <a:latin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zh-CN" sz="1600" dirty="0">
                <a:latin typeface="Arial" panose="020B0604020202020204" pitchFamily="34" charset="0"/>
              </a:rPr>
              <a:t>中间结果持久化到内存</a:t>
            </a:r>
            <a:r>
              <a:rPr lang="zh-CN" altLang="en-US" sz="1600" dirty="0">
                <a:latin typeface="Arial" panose="020B0604020202020204" pitchFamily="34" charset="0"/>
              </a:rPr>
              <a:t>，</a:t>
            </a:r>
            <a:r>
              <a:rPr lang="zh-CN" altLang="zh-CN" sz="1600" dirty="0">
                <a:latin typeface="Arial" panose="020B0604020202020204" pitchFamily="34" charset="0"/>
              </a:rPr>
              <a:t>数据在内存中的多个</a:t>
            </a:r>
            <a:r>
              <a:rPr lang="en-US" altLang="zh-CN" sz="1600" dirty="0">
                <a:latin typeface="Arial" panose="020B0604020202020204" pitchFamily="34" charset="0"/>
              </a:rPr>
              <a:t>RDD</a:t>
            </a:r>
            <a:r>
              <a:rPr lang="zh-CN" altLang="zh-CN" sz="1600" dirty="0">
                <a:latin typeface="Arial" panose="020B0604020202020204" pitchFamily="34" charset="0"/>
              </a:rPr>
              <a:t>操作之间进行传递</a:t>
            </a:r>
            <a:r>
              <a:rPr lang="zh-CN" altLang="en-US" sz="1600" dirty="0">
                <a:latin typeface="Arial" panose="020B0604020202020204" pitchFamily="34" charset="0"/>
              </a:rPr>
              <a:t>，</a:t>
            </a:r>
            <a:r>
              <a:rPr lang="zh-CN" altLang="zh-CN" sz="1600" dirty="0">
                <a:latin typeface="Arial" panose="020B0604020202020204" pitchFamily="34" charset="0"/>
              </a:rPr>
              <a:t>避免了不必要的读写磁盘开销</a:t>
            </a:r>
            <a:endParaRPr lang="en-US" altLang="zh-CN" sz="1600" dirty="0">
              <a:latin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1600" dirty="0">
                <a:latin typeface="Arial" panose="020B0604020202020204" pitchFamily="34" charset="0"/>
              </a:rPr>
              <a:t>存放的数据可以是</a:t>
            </a:r>
            <a:r>
              <a:rPr lang="en-US" altLang="zh-CN" sz="1600" dirty="0">
                <a:latin typeface="Arial" panose="020B0604020202020204" pitchFamily="34" charset="0"/>
              </a:rPr>
              <a:t>Java</a:t>
            </a:r>
            <a:r>
              <a:rPr lang="zh-CN" altLang="en-US" sz="1600" dirty="0">
                <a:latin typeface="Arial" panose="020B0604020202020204" pitchFamily="34" charset="0"/>
              </a:rPr>
              <a:t>对象，避免了不必要的对象序列化和反序列化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p"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72513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416"/>
    </mc:Choice>
    <mc:Fallback xmlns="">
      <p:transition spd="slow" advTm="24416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 1 Hadoop</a:t>
            </a:r>
            <a:r>
              <a:rPr lang="zh-CN" altLang="en-US" dirty="0"/>
              <a:t>概述</a:t>
            </a:r>
          </a:p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CN" dirty="0"/>
              <a:t>1.1.3  Hadoop</a:t>
            </a:r>
            <a:r>
              <a:rPr lang="zh-CN" altLang="en-US" dirty="0"/>
              <a:t>应用现状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1D75160-7CD2-4C96-98F9-74E91460F3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6587" y="2638817"/>
            <a:ext cx="5715000" cy="333375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1A27BADC-B3FF-4134-A031-71A4E986FE12}"/>
              </a:ext>
            </a:extLst>
          </p:cNvPr>
          <p:cNvSpPr/>
          <p:nvPr/>
        </p:nvSpPr>
        <p:spPr>
          <a:xfrm>
            <a:off x="1143786" y="1833560"/>
            <a:ext cx="898060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+mn-ea"/>
              </a:rPr>
              <a:t>Hadoop</a:t>
            </a:r>
            <a:r>
              <a:rPr lang="zh-CN" altLang="en-US" dirty="0">
                <a:latin typeface="+mn-ea"/>
              </a:rPr>
              <a:t>凭借其突出的优势，已经在各个领域得到了广泛的应用，而互联网领域是其应用的主阵地。</a:t>
            </a:r>
          </a:p>
        </p:txBody>
      </p:sp>
    </p:spTree>
    <p:extLst>
      <p:ext uri="{BB962C8B-B14F-4D97-AF65-F5344CB8AC3E}">
        <p14:creationId xmlns:p14="http://schemas.microsoft.com/office/powerpoint/2010/main" val="894974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416"/>
    </mc:Choice>
    <mc:Fallback xmlns="">
      <p:transition spd="slow" advTm="24416"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 4 Spark</a:t>
            </a:r>
            <a:r>
              <a:rPr lang="zh-CN" altLang="en-US" dirty="0"/>
              <a:t>概述</a:t>
            </a:r>
          </a:p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CN" dirty="0"/>
              <a:t>4.4.3 Spark RDD </a:t>
            </a:r>
            <a:r>
              <a:rPr lang="zh-CN" altLang="en-US" dirty="0"/>
              <a:t>依赖关系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8248B79-8D1A-49E7-AF54-9036AD3F51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1985" y="2155687"/>
            <a:ext cx="5830763" cy="37080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5B8CB836-9414-4D82-8B36-F70E9AAE6DC6}"/>
              </a:ext>
            </a:extLst>
          </p:cNvPr>
          <p:cNvSpPr/>
          <p:nvPr/>
        </p:nvSpPr>
        <p:spPr>
          <a:xfrm>
            <a:off x="7253924" y="2155687"/>
            <a:ext cx="3671741" cy="3557064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zh-CN" sz="2000" dirty="0">
                <a:latin typeface="Arial" panose="020B0604020202020204" pitchFamily="34" charset="0"/>
              </a:rPr>
              <a:t>窄依赖</a:t>
            </a:r>
            <a:endParaRPr lang="en-US" altLang="zh-CN" sz="2000" dirty="0">
              <a:latin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zh-CN" sz="1600" dirty="0">
                <a:latin typeface="Arial" panose="020B0604020202020204" pitchFamily="34" charset="0"/>
              </a:rPr>
              <a:t>表现为一个父</a:t>
            </a:r>
            <a:r>
              <a:rPr lang="en-US" altLang="zh-CN" sz="1600" dirty="0">
                <a:latin typeface="Arial" panose="020B0604020202020204" pitchFamily="34" charset="0"/>
              </a:rPr>
              <a:t>RDD</a:t>
            </a:r>
            <a:r>
              <a:rPr lang="zh-CN" altLang="zh-CN" sz="1600" dirty="0">
                <a:latin typeface="Arial" panose="020B0604020202020204" pitchFamily="34" charset="0"/>
              </a:rPr>
              <a:t>的分区对应于一个子</a:t>
            </a:r>
            <a:r>
              <a:rPr lang="en-US" altLang="zh-CN" sz="1600" dirty="0">
                <a:latin typeface="Arial" panose="020B0604020202020204" pitchFamily="34" charset="0"/>
              </a:rPr>
              <a:t>RDD</a:t>
            </a:r>
            <a:r>
              <a:rPr lang="zh-CN" altLang="zh-CN" sz="1600" dirty="0">
                <a:latin typeface="Arial" panose="020B0604020202020204" pitchFamily="34" charset="0"/>
              </a:rPr>
              <a:t>的分区或多个父</a:t>
            </a:r>
            <a:r>
              <a:rPr lang="en-US" altLang="zh-CN" sz="1600" dirty="0">
                <a:latin typeface="Arial" panose="020B0604020202020204" pitchFamily="34" charset="0"/>
              </a:rPr>
              <a:t>RDD</a:t>
            </a:r>
            <a:r>
              <a:rPr lang="zh-CN" altLang="zh-CN" sz="1600" dirty="0">
                <a:latin typeface="Arial" panose="020B0604020202020204" pitchFamily="34" charset="0"/>
              </a:rPr>
              <a:t>的分区对应于一个子</a:t>
            </a:r>
            <a:r>
              <a:rPr lang="en-US" altLang="zh-CN" sz="1600" dirty="0">
                <a:latin typeface="Arial" panose="020B0604020202020204" pitchFamily="34" charset="0"/>
              </a:rPr>
              <a:t>RDD</a:t>
            </a:r>
            <a:r>
              <a:rPr lang="zh-CN" altLang="zh-CN" sz="1600" dirty="0">
                <a:latin typeface="Arial" panose="020B0604020202020204" pitchFamily="34" charset="0"/>
              </a:rPr>
              <a:t>的分区</a:t>
            </a:r>
            <a:endParaRPr lang="en-US" altLang="zh-CN" sz="1600" dirty="0">
              <a:latin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zh-CN" sz="2000" dirty="0">
                <a:latin typeface="Arial" panose="020B0604020202020204" pitchFamily="34" charset="0"/>
              </a:rPr>
              <a:t>宽依赖</a:t>
            </a:r>
            <a:endParaRPr lang="en-US" altLang="zh-CN" sz="2000" dirty="0">
              <a:latin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zh-CN" sz="1600" dirty="0">
                <a:latin typeface="Arial" panose="020B0604020202020204" pitchFamily="34" charset="0"/>
              </a:rPr>
              <a:t>表现为存在一个父</a:t>
            </a:r>
            <a:r>
              <a:rPr lang="en-US" altLang="zh-CN" sz="1600" dirty="0">
                <a:latin typeface="Arial" panose="020B0604020202020204" pitchFamily="34" charset="0"/>
              </a:rPr>
              <a:t>RDD</a:t>
            </a:r>
            <a:r>
              <a:rPr lang="zh-CN" altLang="zh-CN" sz="1600" dirty="0">
                <a:latin typeface="Arial" panose="020B0604020202020204" pitchFamily="34" charset="0"/>
              </a:rPr>
              <a:t>的一个分区对应一个子</a:t>
            </a:r>
            <a:r>
              <a:rPr lang="en-US" altLang="zh-CN" sz="1600" dirty="0">
                <a:latin typeface="Arial" panose="020B0604020202020204" pitchFamily="34" charset="0"/>
              </a:rPr>
              <a:t>RDD</a:t>
            </a:r>
            <a:r>
              <a:rPr lang="zh-CN" altLang="zh-CN" sz="1600" dirty="0">
                <a:latin typeface="Arial" panose="020B0604020202020204" pitchFamily="34" charset="0"/>
              </a:rPr>
              <a:t>的多个分区</a:t>
            </a:r>
            <a:endParaRPr lang="zh-CN" altLang="en-US" sz="16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9346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416"/>
    </mc:Choice>
    <mc:Fallback xmlns="">
      <p:transition spd="slow" advTm="24416"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 4 Spark</a:t>
            </a:r>
            <a:r>
              <a:rPr lang="zh-CN" altLang="en-US" dirty="0"/>
              <a:t>概述</a:t>
            </a:r>
          </a:p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CN" dirty="0"/>
              <a:t>4.4.4 Spark RDD Stage</a:t>
            </a:r>
            <a:r>
              <a:rPr lang="zh-CN" altLang="en-US" dirty="0"/>
              <a:t>划分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6CAC897-58CD-4772-A11B-CE5371D81EAE}"/>
              </a:ext>
            </a:extLst>
          </p:cNvPr>
          <p:cNvSpPr/>
          <p:nvPr/>
        </p:nvSpPr>
        <p:spPr>
          <a:xfrm>
            <a:off x="951453" y="1873106"/>
            <a:ext cx="4544374" cy="39262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dirty="0"/>
              <a:t>Spark</a:t>
            </a:r>
            <a:r>
              <a:rPr lang="zh-CN" altLang="en-US" dirty="0"/>
              <a:t>通过分析各个</a:t>
            </a:r>
            <a:r>
              <a:rPr lang="en-US" altLang="zh-CN" dirty="0"/>
              <a:t>RDD</a:t>
            </a:r>
            <a:r>
              <a:rPr lang="zh-CN" altLang="en-US" dirty="0"/>
              <a:t>的依赖关系生成了</a:t>
            </a:r>
            <a:r>
              <a:rPr lang="en-US" altLang="zh-CN" dirty="0"/>
              <a:t>DAG</a:t>
            </a:r>
            <a:r>
              <a:rPr lang="zh-CN" altLang="en-US" dirty="0"/>
              <a:t>，再通过分析各个</a:t>
            </a:r>
            <a:r>
              <a:rPr lang="en-US" altLang="zh-CN" dirty="0"/>
              <a:t>RDD</a:t>
            </a:r>
            <a:r>
              <a:rPr lang="zh-CN" altLang="en-US" dirty="0"/>
              <a:t>中的分区之间的依赖关系来决定如何划分</a:t>
            </a:r>
            <a:r>
              <a:rPr lang="en-US" altLang="zh-CN" dirty="0"/>
              <a:t>Stage</a:t>
            </a:r>
            <a:r>
              <a:rPr lang="zh-CN" altLang="en-US" dirty="0"/>
              <a:t>，具体划分方法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/>
              <a:t>在</a:t>
            </a:r>
            <a:r>
              <a:rPr lang="en-US" altLang="zh-CN" sz="1600" dirty="0"/>
              <a:t>DAG</a:t>
            </a:r>
            <a:r>
              <a:rPr lang="zh-CN" altLang="en-US" sz="1600" dirty="0"/>
              <a:t>中进行反向解析，遇到宽依赖就断开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/>
              <a:t>遇到窄依赖就把当前的</a:t>
            </a:r>
            <a:r>
              <a:rPr lang="en-US" altLang="zh-CN" sz="1600" dirty="0"/>
              <a:t>RDD</a:t>
            </a:r>
            <a:r>
              <a:rPr lang="zh-CN" altLang="en-US" sz="1600" dirty="0"/>
              <a:t>加入到</a:t>
            </a:r>
            <a:r>
              <a:rPr lang="en-US" altLang="zh-CN" sz="1600" dirty="0"/>
              <a:t>Stage</a:t>
            </a:r>
            <a:r>
              <a:rPr lang="zh-CN" altLang="en-US" sz="1600" dirty="0"/>
              <a:t>中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/>
              <a:t>将窄依赖尽量划分在同一个</a:t>
            </a:r>
            <a:r>
              <a:rPr lang="en-US" altLang="zh-CN" sz="1600" dirty="0"/>
              <a:t>Stage</a:t>
            </a:r>
            <a:r>
              <a:rPr lang="zh-CN" altLang="en-US" sz="1600" dirty="0"/>
              <a:t>中，可以实现流水线计算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1FE2A14-77A6-4A62-9BF1-201452EEB0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6209" y="1873106"/>
            <a:ext cx="5731155" cy="428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388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416"/>
    </mc:Choice>
    <mc:Fallback xmlns="">
      <p:transition spd="slow" advTm="24416"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 4 Spark</a:t>
            </a:r>
            <a:r>
              <a:rPr lang="zh-CN" altLang="en-US" dirty="0"/>
              <a:t>概述</a:t>
            </a:r>
          </a:p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CN" dirty="0"/>
              <a:t>4.4.5 Spark RDD </a:t>
            </a:r>
            <a:r>
              <a:rPr lang="zh-CN" altLang="en-US" dirty="0"/>
              <a:t>运行过程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3BBE099-E1A7-4F69-83B8-351DE5CE628B}"/>
              </a:ext>
            </a:extLst>
          </p:cNvPr>
          <p:cNvSpPr/>
          <p:nvPr/>
        </p:nvSpPr>
        <p:spPr>
          <a:xfrm>
            <a:off x="964021" y="1737082"/>
            <a:ext cx="8425075" cy="19878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2000" dirty="0">
                <a:latin typeface="+mn-ea"/>
              </a:rPr>
              <a:t>Spark RDD</a:t>
            </a:r>
            <a:r>
              <a:rPr lang="zh-CN" altLang="en-US" sz="2000" dirty="0">
                <a:latin typeface="+mn-ea"/>
              </a:rPr>
              <a:t>运行过程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1600" dirty="0">
                <a:latin typeface="+mn-ea"/>
              </a:rPr>
              <a:t>创建</a:t>
            </a:r>
            <a:r>
              <a:rPr lang="en-US" altLang="zh-CN" sz="1600" dirty="0">
                <a:latin typeface="+mn-ea"/>
              </a:rPr>
              <a:t>RDD</a:t>
            </a:r>
            <a:r>
              <a:rPr lang="zh-CN" altLang="en-US" sz="1600" dirty="0">
                <a:latin typeface="+mn-ea"/>
              </a:rPr>
              <a:t>对象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1600" dirty="0" err="1">
                <a:latin typeface="+mn-ea"/>
              </a:rPr>
              <a:t>SparkContext</a:t>
            </a:r>
            <a:r>
              <a:rPr lang="zh-CN" altLang="en-US" sz="1600" dirty="0">
                <a:latin typeface="+mn-ea"/>
              </a:rPr>
              <a:t>负责计算</a:t>
            </a:r>
            <a:r>
              <a:rPr lang="en-US" altLang="zh-CN" sz="1600" dirty="0">
                <a:latin typeface="+mn-ea"/>
              </a:rPr>
              <a:t>RDD</a:t>
            </a:r>
            <a:r>
              <a:rPr lang="zh-CN" altLang="en-US" sz="1600" dirty="0">
                <a:latin typeface="+mn-ea"/>
              </a:rPr>
              <a:t>之间的依赖关系，构建</a:t>
            </a:r>
            <a:r>
              <a:rPr lang="en-US" altLang="zh-CN" sz="1600" dirty="0">
                <a:latin typeface="+mn-ea"/>
              </a:rPr>
              <a:t>DAG</a:t>
            </a:r>
            <a:endParaRPr lang="zh-CN" altLang="en-US" sz="160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1600" dirty="0" err="1">
                <a:latin typeface="+mn-ea"/>
              </a:rPr>
              <a:t>DAGScheduler</a:t>
            </a:r>
            <a:r>
              <a:rPr lang="zh-CN" altLang="en-US" sz="1600" dirty="0">
                <a:latin typeface="+mn-ea"/>
              </a:rPr>
              <a:t>负责把</a:t>
            </a:r>
            <a:r>
              <a:rPr lang="en-US" altLang="zh-CN" sz="1600" dirty="0">
                <a:latin typeface="+mn-ea"/>
              </a:rPr>
              <a:t>DAG</a:t>
            </a:r>
            <a:r>
              <a:rPr lang="zh-CN" altLang="en-US" sz="1600" dirty="0">
                <a:latin typeface="+mn-ea"/>
              </a:rPr>
              <a:t>图分解成多个</a:t>
            </a:r>
            <a:r>
              <a:rPr lang="en-US" altLang="zh-CN" sz="1600" dirty="0">
                <a:latin typeface="+mn-ea"/>
              </a:rPr>
              <a:t>Stage</a:t>
            </a:r>
            <a:r>
              <a:rPr lang="zh-CN" altLang="en-US" sz="1600" dirty="0">
                <a:latin typeface="+mn-ea"/>
              </a:rPr>
              <a:t>，每个</a:t>
            </a:r>
            <a:r>
              <a:rPr lang="en-US" altLang="zh-CN" sz="1600" dirty="0">
                <a:latin typeface="+mn-ea"/>
              </a:rPr>
              <a:t>Stage</a:t>
            </a:r>
            <a:r>
              <a:rPr lang="zh-CN" altLang="en-US" sz="1600" dirty="0">
                <a:latin typeface="+mn-ea"/>
              </a:rPr>
              <a:t>中包含了多个</a:t>
            </a:r>
            <a:r>
              <a:rPr lang="en-US" altLang="zh-CN" sz="1600" dirty="0">
                <a:latin typeface="+mn-ea"/>
              </a:rPr>
              <a:t>Task</a:t>
            </a:r>
            <a:r>
              <a:rPr lang="zh-CN" altLang="en-US" sz="1600" dirty="0">
                <a:latin typeface="+mn-ea"/>
              </a:rPr>
              <a:t>，每个</a:t>
            </a:r>
            <a:r>
              <a:rPr lang="en-US" altLang="zh-CN" sz="1600" dirty="0">
                <a:latin typeface="+mn-ea"/>
              </a:rPr>
              <a:t>Task</a:t>
            </a:r>
            <a:r>
              <a:rPr lang="zh-CN" altLang="en-US" sz="1600" dirty="0">
                <a:latin typeface="+mn-ea"/>
              </a:rPr>
              <a:t>会被</a:t>
            </a:r>
            <a:r>
              <a:rPr lang="en-US" altLang="zh-CN" sz="1600" dirty="0" err="1">
                <a:latin typeface="+mn-ea"/>
              </a:rPr>
              <a:t>TaskScheduler</a:t>
            </a:r>
            <a:r>
              <a:rPr lang="zh-CN" altLang="en-US" sz="1600" dirty="0">
                <a:latin typeface="+mn-ea"/>
              </a:rPr>
              <a:t>分发给各个</a:t>
            </a:r>
            <a:r>
              <a:rPr lang="en-US" altLang="zh-CN" sz="1600" dirty="0" err="1">
                <a:latin typeface="+mn-ea"/>
              </a:rPr>
              <a:t>WorkerNode</a:t>
            </a:r>
            <a:r>
              <a:rPr lang="zh-CN" altLang="en-US" sz="1600" dirty="0">
                <a:latin typeface="+mn-ea"/>
              </a:rPr>
              <a:t>上的</a:t>
            </a:r>
            <a:r>
              <a:rPr lang="en-US" altLang="zh-CN" sz="1600" dirty="0">
                <a:latin typeface="+mn-ea"/>
              </a:rPr>
              <a:t>Executor</a:t>
            </a:r>
            <a:r>
              <a:rPr lang="zh-CN" altLang="en-US" sz="1600" dirty="0">
                <a:latin typeface="+mn-ea"/>
              </a:rPr>
              <a:t>去执行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B9C69CD-685A-430E-A7CD-1E884E96656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489"/>
          <a:stretch/>
        </p:blipFill>
        <p:spPr>
          <a:xfrm>
            <a:off x="3151705" y="3787382"/>
            <a:ext cx="6378785" cy="237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972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416"/>
    </mc:Choice>
    <mc:Fallback xmlns="">
      <p:transition spd="slow" advTm="24416"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 4 Spark</a:t>
            </a:r>
            <a:r>
              <a:rPr lang="zh-CN" altLang="en-US" dirty="0"/>
              <a:t>概述</a:t>
            </a:r>
          </a:p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CN" dirty="0"/>
              <a:t>4.5 Spark SQL</a:t>
            </a:r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BADA71F-5D98-480B-9201-5014BD223CB6}"/>
              </a:ext>
            </a:extLst>
          </p:cNvPr>
          <p:cNvSpPr/>
          <p:nvPr/>
        </p:nvSpPr>
        <p:spPr>
          <a:xfrm>
            <a:off x="1225740" y="1960927"/>
            <a:ext cx="4581171" cy="35568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400" dirty="0"/>
              <a:t> 从</a:t>
            </a:r>
            <a:r>
              <a:rPr lang="en-US" altLang="zh-CN" sz="2400" dirty="0"/>
              <a:t>Shark</a:t>
            </a:r>
            <a:r>
              <a:rPr lang="zh-CN" altLang="en-US" sz="2400" dirty="0"/>
              <a:t>说起</a:t>
            </a:r>
            <a:endParaRPr lang="en-US" altLang="zh-CN" sz="2400" dirty="0"/>
          </a:p>
          <a:p>
            <a:pPr marL="742950" lvl="1" indent="-285750" algn="just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1600" dirty="0">
                <a:latin typeface="Arial" panose="020B0604020202020204" pitchFamily="34" charset="0"/>
              </a:rPr>
              <a:t>Shark</a:t>
            </a:r>
            <a:r>
              <a:rPr lang="zh-CN" altLang="zh-CN" sz="1600" dirty="0">
                <a:latin typeface="Arial" panose="020B0604020202020204" pitchFamily="34" charset="0"/>
              </a:rPr>
              <a:t>即</a:t>
            </a:r>
            <a:r>
              <a:rPr lang="en-US" altLang="zh-CN" sz="1600" dirty="0">
                <a:latin typeface="Arial" panose="020B0604020202020204" pitchFamily="34" charset="0"/>
              </a:rPr>
              <a:t>Hive on Spark</a:t>
            </a:r>
            <a:r>
              <a:rPr lang="zh-CN" altLang="zh-CN" sz="1600" dirty="0">
                <a:latin typeface="Arial" panose="020B0604020202020204" pitchFamily="34" charset="0"/>
              </a:rPr>
              <a:t>，为了实现与</a:t>
            </a:r>
            <a:r>
              <a:rPr lang="en-US" altLang="zh-CN" sz="1600" dirty="0">
                <a:latin typeface="Arial" panose="020B0604020202020204" pitchFamily="34" charset="0"/>
              </a:rPr>
              <a:t>Hive</a:t>
            </a:r>
            <a:r>
              <a:rPr lang="zh-CN" altLang="zh-CN" sz="1600" dirty="0">
                <a:latin typeface="Arial" panose="020B0604020202020204" pitchFamily="34" charset="0"/>
              </a:rPr>
              <a:t>兼容，</a:t>
            </a:r>
            <a:r>
              <a:rPr lang="en-US" altLang="zh-CN" sz="1600" dirty="0">
                <a:latin typeface="Arial" panose="020B0604020202020204" pitchFamily="34" charset="0"/>
              </a:rPr>
              <a:t>Shark</a:t>
            </a:r>
            <a:r>
              <a:rPr lang="zh-CN" altLang="zh-CN" sz="1600" dirty="0">
                <a:latin typeface="Arial" panose="020B0604020202020204" pitchFamily="34" charset="0"/>
              </a:rPr>
              <a:t>在</a:t>
            </a:r>
            <a:r>
              <a:rPr lang="en-US" altLang="zh-CN" sz="1600" dirty="0">
                <a:latin typeface="Arial" panose="020B0604020202020204" pitchFamily="34" charset="0"/>
              </a:rPr>
              <a:t>HiveQL</a:t>
            </a:r>
            <a:r>
              <a:rPr lang="zh-CN" altLang="zh-CN" sz="1600" dirty="0">
                <a:latin typeface="Arial" panose="020B0604020202020204" pitchFamily="34" charset="0"/>
              </a:rPr>
              <a:t>方面重用了</a:t>
            </a:r>
            <a:r>
              <a:rPr lang="en-US" altLang="zh-CN" sz="1600" dirty="0">
                <a:latin typeface="Arial" panose="020B0604020202020204" pitchFamily="34" charset="0"/>
              </a:rPr>
              <a:t> Hive</a:t>
            </a:r>
            <a:r>
              <a:rPr lang="zh-CN" altLang="zh-CN" sz="1600" dirty="0">
                <a:latin typeface="Arial" panose="020B0604020202020204" pitchFamily="34" charset="0"/>
              </a:rPr>
              <a:t>中</a:t>
            </a:r>
            <a:r>
              <a:rPr lang="en-US" altLang="zh-CN" sz="1600" dirty="0">
                <a:latin typeface="Arial" panose="020B0604020202020204" pitchFamily="34" charset="0"/>
              </a:rPr>
              <a:t>HiveQL</a:t>
            </a:r>
            <a:r>
              <a:rPr lang="zh-CN" altLang="zh-CN" sz="1600" dirty="0">
                <a:latin typeface="Arial" panose="020B0604020202020204" pitchFamily="34" charset="0"/>
              </a:rPr>
              <a:t>的解析、逻辑执行计划翻译、执行计划优化等逻辑</a:t>
            </a:r>
            <a:endParaRPr lang="en-US" altLang="zh-CN" sz="1600" dirty="0">
              <a:latin typeface="Arial" panose="020B0604020202020204" pitchFamily="34" charset="0"/>
            </a:endParaRPr>
          </a:p>
          <a:p>
            <a:pPr marL="742950" lvl="1" indent="-285750" algn="just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zh-CN" sz="1600" dirty="0">
                <a:latin typeface="Arial" panose="020B0604020202020204" pitchFamily="34" charset="0"/>
              </a:rPr>
              <a:t>可以近似认为仅将物理执行计划从</a:t>
            </a:r>
            <a:r>
              <a:rPr lang="en-US" altLang="zh-CN" sz="1600" dirty="0">
                <a:latin typeface="Arial" panose="020B0604020202020204" pitchFamily="34" charset="0"/>
              </a:rPr>
              <a:t>MapReduce</a:t>
            </a:r>
            <a:r>
              <a:rPr lang="zh-CN" altLang="zh-CN" sz="1600" dirty="0">
                <a:latin typeface="Arial" panose="020B0604020202020204" pitchFamily="34" charset="0"/>
              </a:rPr>
              <a:t>作业替换成了</a:t>
            </a:r>
            <a:r>
              <a:rPr lang="en-US" altLang="zh-CN" sz="1600" dirty="0">
                <a:latin typeface="Arial" panose="020B0604020202020204" pitchFamily="34" charset="0"/>
              </a:rPr>
              <a:t>Spark</a:t>
            </a:r>
            <a:r>
              <a:rPr lang="zh-CN" altLang="zh-CN" sz="1600" dirty="0">
                <a:latin typeface="Arial" panose="020B0604020202020204" pitchFamily="34" charset="0"/>
              </a:rPr>
              <a:t>作业，通过</a:t>
            </a:r>
            <a:r>
              <a:rPr lang="en-US" altLang="zh-CN" sz="1600" dirty="0">
                <a:latin typeface="Arial" panose="020B0604020202020204" pitchFamily="34" charset="0"/>
              </a:rPr>
              <a:t>Hive</a:t>
            </a:r>
            <a:r>
              <a:rPr lang="zh-CN" altLang="zh-CN" sz="1600" dirty="0">
                <a:latin typeface="Arial" panose="020B0604020202020204" pitchFamily="34" charset="0"/>
              </a:rPr>
              <a:t>的</a:t>
            </a:r>
            <a:r>
              <a:rPr lang="en-US" altLang="zh-CN" sz="1600" dirty="0">
                <a:latin typeface="Arial" panose="020B0604020202020204" pitchFamily="34" charset="0"/>
              </a:rPr>
              <a:t>HiveQL</a:t>
            </a:r>
            <a:r>
              <a:rPr lang="zh-CN" altLang="zh-CN" sz="1600" dirty="0">
                <a:latin typeface="Arial" panose="020B0604020202020204" pitchFamily="34" charset="0"/>
              </a:rPr>
              <a:t>解析，把</a:t>
            </a:r>
            <a:r>
              <a:rPr lang="en-US" altLang="zh-CN" sz="1600" dirty="0">
                <a:latin typeface="Arial" panose="020B0604020202020204" pitchFamily="34" charset="0"/>
              </a:rPr>
              <a:t>HiveQL</a:t>
            </a:r>
            <a:r>
              <a:rPr lang="zh-CN" altLang="zh-CN" sz="1600" dirty="0">
                <a:latin typeface="Arial" panose="020B0604020202020204" pitchFamily="34" charset="0"/>
              </a:rPr>
              <a:t>翻译成</a:t>
            </a:r>
            <a:r>
              <a:rPr lang="en-US" altLang="zh-CN" sz="1600" dirty="0">
                <a:latin typeface="Arial" panose="020B0604020202020204" pitchFamily="34" charset="0"/>
              </a:rPr>
              <a:t>Spark</a:t>
            </a:r>
            <a:r>
              <a:rPr lang="zh-CN" altLang="zh-CN" sz="1600" dirty="0">
                <a:latin typeface="Arial" panose="020B0604020202020204" pitchFamily="34" charset="0"/>
              </a:rPr>
              <a:t>上的</a:t>
            </a:r>
            <a:r>
              <a:rPr lang="en-US" altLang="zh-CN" sz="1600" dirty="0">
                <a:latin typeface="Arial" panose="020B0604020202020204" pitchFamily="34" charset="0"/>
              </a:rPr>
              <a:t>RDD</a:t>
            </a:r>
            <a:r>
              <a:rPr lang="zh-CN" altLang="zh-CN" sz="1600" dirty="0">
                <a:latin typeface="Arial" panose="020B0604020202020204" pitchFamily="34" charset="0"/>
              </a:rPr>
              <a:t>操作</a:t>
            </a:r>
            <a:endParaRPr lang="zh-CN" altLang="en-US" sz="16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388A5DC-40F1-4874-B39E-EE7280FFFB23}"/>
              </a:ext>
            </a:extLst>
          </p:cNvPr>
          <p:cNvSpPr/>
          <p:nvPr/>
        </p:nvSpPr>
        <p:spPr>
          <a:xfrm>
            <a:off x="6188075" y="1877571"/>
            <a:ext cx="4294531" cy="35568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2400" dirty="0"/>
              <a:t>Shark</a:t>
            </a:r>
            <a:r>
              <a:rPr lang="zh-CN" altLang="en-US" sz="2400" dirty="0"/>
              <a:t>设计问题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1600" dirty="0"/>
              <a:t>执行计划优化完全依赖于</a:t>
            </a:r>
            <a:r>
              <a:rPr lang="en-US" altLang="zh-CN" sz="1600" dirty="0"/>
              <a:t>Hive</a:t>
            </a:r>
            <a:r>
              <a:rPr lang="zh-CN" altLang="en-US" sz="1600" dirty="0"/>
              <a:t>，不方便添加新的优化策略</a:t>
            </a:r>
          </a:p>
          <a:p>
            <a:pPr marL="742950" lvl="1" indent="-285750" algn="just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1600" dirty="0"/>
              <a:t>因为</a:t>
            </a:r>
            <a:r>
              <a:rPr lang="en-US" altLang="zh-CN" sz="1600" dirty="0"/>
              <a:t>Spark</a:t>
            </a:r>
            <a:r>
              <a:rPr lang="zh-CN" altLang="en-US" sz="1600" dirty="0"/>
              <a:t>是线程级并行，而</a:t>
            </a:r>
            <a:r>
              <a:rPr lang="en-US" altLang="zh-CN" sz="1600" dirty="0"/>
              <a:t>MapReduce</a:t>
            </a:r>
            <a:r>
              <a:rPr lang="zh-CN" altLang="en-US" sz="1600" dirty="0"/>
              <a:t>是进程级并行，因此，</a:t>
            </a:r>
            <a:r>
              <a:rPr lang="en-US" altLang="zh-CN" sz="1600" dirty="0"/>
              <a:t>Spark</a:t>
            </a:r>
            <a:r>
              <a:rPr lang="zh-CN" altLang="en-US" sz="1600" dirty="0"/>
              <a:t>在兼容</a:t>
            </a:r>
            <a:r>
              <a:rPr lang="en-US" altLang="zh-CN" sz="1600" dirty="0"/>
              <a:t>Hive</a:t>
            </a:r>
            <a:r>
              <a:rPr lang="zh-CN" altLang="en-US" sz="1600" dirty="0"/>
              <a:t>的实现上存在线程安全问题，导致</a:t>
            </a:r>
            <a:r>
              <a:rPr lang="en-US" altLang="zh-CN" sz="1600" dirty="0"/>
              <a:t>Shark</a:t>
            </a:r>
            <a:r>
              <a:rPr lang="zh-CN" altLang="en-US" sz="1600" dirty="0"/>
              <a:t>不得不使用另外一套独立维护的打了补丁的</a:t>
            </a:r>
            <a:r>
              <a:rPr lang="en-US" altLang="zh-CN" sz="1600" dirty="0"/>
              <a:t>Hive</a:t>
            </a:r>
            <a:r>
              <a:rPr lang="zh-CN" altLang="en-US" sz="1600" dirty="0"/>
              <a:t>源码分支</a:t>
            </a:r>
          </a:p>
        </p:txBody>
      </p:sp>
    </p:spTree>
    <p:extLst>
      <p:ext uri="{BB962C8B-B14F-4D97-AF65-F5344CB8AC3E}">
        <p14:creationId xmlns:p14="http://schemas.microsoft.com/office/powerpoint/2010/main" val="91994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416"/>
    </mc:Choice>
    <mc:Fallback xmlns="">
      <p:transition spd="slow" advTm="24416"/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 4 Spark</a:t>
            </a:r>
            <a:r>
              <a:rPr lang="zh-CN" altLang="en-US" dirty="0"/>
              <a:t>概述</a:t>
            </a:r>
          </a:p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CN" dirty="0"/>
              <a:t>4.5.1 Spark SQL </a:t>
            </a:r>
            <a:r>
              <a:rPr lang="zh-CN" altLang="en-US" dirty="0"/>
              <a:t>架构图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968FEAD-5A88-4291-B79D-48609968FE4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72" t="6902" r="3624" b="6955"/>
          <a:stretch/>
        </p:blipFill>
        <p:spPr>
          <a:xfrm>
            <a:off x="2217628" y="2808354"/>
            <a:ext cx="7078906" cy="302400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AC2C7F86-B72C-456C-AC8A-D2560E6FF855}"/>
              </a:ext>
            </a:extLst>
          </p:cNvPr>
          <p:cNvSpPr/>
          <p:nvPr/>
        </p:nvSpPr>
        <p:spPr>
          <a:xfrm>
            <a:off x="1077798" y="1859884"/>
            <a:ext cx="893346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 sz="1600" dirty="0"/>
              <a:t>Spark SQL</a:t>
            </a:r>
            <a:r>
              <a:rPr lang="zh-CN" altLang="en-US" sz="1600" dirty="0"/>
              <a:t>在</a:t>
            </a:r>
            <a:r>
              <a:rPr lang="en-US" altLang="zh-CN" sz="1600" dirty="0"/>
              <a:t>Hive</a:t>
            </a:r>
            <a:r>
              <a:rPr lang="zh-CN" altLang="en-US" sz="1600" dirty="0"/>
              <a:t>兼容层面仅依赖</a:t>
            </a:r>
            <a:r>
              <a:rPr lang="en-US" altLang="zh-CN" sz="1600" dirty="0"/>
              <a:t>HiveQL</a:t>
            </a:r>
            <a:r>
              <a:rPr lang="zh-CN" altLang="en-US" sz="1600" dirty="0"/>
              <a:t>解析、</a:t>
            </a:r>
            <a:r>
              <a:rPr lang="en-US" altLang="zh-CN" sz="1600" dirty="0"/>
              <a:t>Hive</a:t>
            </a:r>
            <a:r>
              <a:rPr lang="zh-CN" altLang="en-US" sz="1600" dirty="0"/>
              <a:t>元数据，也就是说，从</a:t>
            </a:r>
            <a:r>
              <a:rPr lang="en-US" altLang="zh-CN" sz="1600" dirty="0"/>
              <a:t>HQL</a:t>
            </a:r>
            <a:r>
              <a:rPr lang="zh-CN" altLang="en-US" sz="1600" dirty="0"/>
              <a:t>被解析成抽象语法树（</a:t>
            </a:r>
            <a:r>
              <a:rPr lang="en-US" altLang="zh-CN" sz="1600" dirty="0"/>
              <a:t>AST</a:t>
            </a:r>
            <a:r>
              <a:rPr lang="zh-CN" altLang="en-US" sz="1600" dirty="0"/>
              <a:t>）起，就全部由</a:t>
            </a:r>
            <a:r>
              <a:rPr lang="en-US" altLang="zh-CN" sz="1600" dirty="0"/>
              <a:t>Spark SQL</a:t>
            </a:r>
            <a:r>
              <a:rPr lang="zh-CN" altLang="en-US" sz="1600" dirty="0"/>
              <a:t>接管了。</a:t>
            </a:r>
            <a:r>
              <a:rPr lang="en-US" altLang="zh-CN" sz="1600" dirty="0"/>
              <a:t>Spark SQL</a:t>
            </a:r>
            <a:r>
              <a:rPr lang="zh-CN" altLang="en-US" sz="1600" dirty="0"/>
              <a:t>执行计划生成和优化都由</a:t>
            </a:r>
            <a:r>
              <a:rPr lang="en-US" altLang="zh-CN" sz="1600" dirty="0"/>
              <a:t>Catalyst</a:t>
            </a:r>
            <a:r>
              <a:rPr lang="zh-CN" altLang="en-US" sz="1600" dirty="0"/>
              <a:t>（函数式关系查询优化框架）负责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DEB9F23-D193-451C-B73C-E598AA82D1AE}"/>
              </a:ext>
            </a:extLst>
          </p:cNvPr>
          <p:cNvSpPr/>
          <p:nvPr/>
        </p:nvSpPr>
        <p:spPr>
          <a:xfrm>
            <a:off x="5150869" y="5949827"/>
            <a:ext cx="206979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/>
              <a:t>图</a:t>
            </a:r>
            <a:r>
              <a:rPr lang="en-US" altLang="zh-CN" sz="1400" dirty="0"/>
              <a:t>4-3 Spark SQL</a:t>
            </a:r>
            <a:r>
              <a:rPr lang="zh-CN" altLang="en-US" sz="1400" dirty="0"/>
              <a:t>架构图</a:t>
            </a:r>
          </a:p>
        </p:txBody>
      </p:sp>
    </p:spTree>
    <p:extLst>
      <p:ext uri="{BB962C8B-B14F-4D97-AF65-F5344CB8AC3E}">
        <p14:creationId xmlns:p14="http://schemas.microsoft.com/office/powerpoint/2010/main" val="1913587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416"/>
    </mc:Choice>
    <mc:Fallback xmlns="">
      <p:transition spd="slow" advTm="24416"/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 4 Spark</a:t>
            </a:r>
            <a:r>
              <a:rPr lang="zh-CN" altLang="en-US" dirty="0"/>
              <a:t>概述</a:t>
            </a:r>
          </a:p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CN" dirty="0"/>
              <a:t>4.5.1 Spark SQL </a:t>
            </a:r>
            <a:r>
              <a:rPr lang="zh-CN" altLang="en-US" dirty="0"/>
              <a:t>架构图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C2C7F86-B72C-456C-AC8A-D2560E6FF855}"/>
              </a:ext>
            </a:extLst>
          </p:cNvPr>
          <p:cNvSpPr/>
          <p:nvPr/>
        </p:nvSpPr>
        <p:spPr>
          <a:xfrm>
            <a:off x="1077798" y="1859884"/>
            <a:ext cx="893346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 sz="1600" dirty="0"/>
              <a:t>Spark SQL</a:t>
            </a:r>
            <a:r>
              <a:rPr lang="zh-CN" altLang="en-US" sz="1600" dirty="0"/>
              <a:t>增加了</a:t>
            </a:r>
            <a:r>
              <a:rPr lang="en-US" altLang="zh-CN" sz="1600" dirty="0" err="1"/>
              <a:t>SchemaRDD</a:t>
            </a:r>
            <a:r>
              <a:rPr lang="zh-CN" altLang="en-US" sz="1600" dirty="0"/>
              <a:t>（即带有</a:t>
            </a:r>
            <a:r>
              <a:rPr lang="en-US" altLang="zh-CN" sz="1600" dirty="0"/>
              <a:t>Schema</a:t>
            </a:r>
            <a:r>
              <a:rPr lang="zh-CN" altLang="en-US" sz="1600" dirty="0"/>
              <a:t>信息的</a:t>
            </a:r>
            <a:r>
              <a:rPr lang="en-US" altLang="zh-CN" sz="1600" dirty="0"/>
              <a:t>RDD</a:t>
            </a:r>
            <a:r>
              <a:rPr lang="zh-CN" altLang="en-US" sz="1600" dirty="0"/>
              <a:t>），使用户可以在</a:t>
            </a:r>
            <a:r>
              <a:rPr lang="en-US" altLang="zh-CN" sz="1600" dirty="0"/>
              <a:t>Spark SQL</a:t>
            </a:r>
            <a:r>
              <a:rPr lang="zh-CN" altLang="en-US" sz="1600" dirty="0"/>
              <a:t>中执行</a:t>
            </a:r>
            <a:r>
              <a:rPr lang="en-US" altLang="zh-CN" sz="1600" dirty="0"/>
              <a:t>SQL</a:t>
            </a:r>
            <a:r>
              <a:rPr lang="zh-CN" altLang="en-US" sz="1600" dirty="0"/>
              <a:t>语句，数据既可以来自</a:t>
            </a:r>
            <a:r>
              <a:rPr lang="en-US" altLang="zh-CN" sz="1600" dirty="0"/>
              <a:t>RDD</a:t>
            </a:r>
            <a:r>
              <a:rPr lang="zh-CN" altLang="en-US" sz="1600" dirty="0"/>
              <a:t>，也可以是</a:t>
            </a:r>
            <a:r>
              <a:rPr lang="en-US" altLang="zh-CN" sz="1600" dirty="0"/>
              <a:t>Hive</a:t>
            </a:r>
            <a:r>
              <a:rPr lang="zh-CN" altLang="en-US" sz="1600" dirty="0"/>
              <a:t>、</a:t>
            </a:r>
            <a:r>
              <a:rPr lang="en-US" altLang="zh-CN" sz="1600" dirty="0"/>
              <a:t>HDFS</a:t>
            </a:r>
            <a:r>
              <a:rPr lang="zh-CN" altLang="en-US" sz="1600" dirty="0"/>
              <a:t>、</a:t>
            </a:r>
            <a:r>
              <a:rPr lang="en-US" altLang="zh-CN" sz="1600" dirty="0"/>
              <a:t>Cassandra</a:t>
            </a:r>
            <a:r>
              <a:rPr lang="zh-CN" altLang="en-US" sz="1600" dirty="0"/>
              <a:t>等外部数据源，还可以是</a:t>
            </a:r>
            <a:r>
              <a:rPr lang="en-US" altLang="zh-CN" sz="1600" dirty="0"/>
              <a:t>JSON</a:t>
            </a:r>
            <a:r>
              <a:rPr lang="zh-CN" altLang="en-US" sz="1600" dirty="0"/>
              <a:t>格式的数据</a:t>
            </a:r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 sz="1600" dirty="0"/>
              <a:t>Spark SQL</a:t>
            </a:r>
            <a:r>
              <a:rPr lang="zh-CN" altLang="en-US" sz="1600" dirty="0"/>
              <a:t>目前支持</a:t>
            </a:r>
            <a:r>
              <a:rPr lang="en-US" altLang="zh-CN" sz="1600" dirty="0"/>
              <a:t>Scala</a:t>
            </a:r>
            <a:r>
              <a:rPr lang="zh-CN" altLang="en-US" sz="1600" dirty="0"/>
              <a:t>、</a:t>
            </a:r>
            <a:r>
              <a:rPr lang="en-US" altLang="zh-CN" sz="1600" dirty="0"/>
              <a:t>Java</a:t>
            </a:r>
            <a:r>
              <a:rPr lang="zh-CN" altLang="en-US" sz="1600" dirty="0"/>
              <a:t>、</a:t>
            </a:r>
            <a:r>
              <a:rPr lang="en-US" altLang="zh-CN" sz="1600" dirty="0"/>
              <a:t>Python</a:t>
            </a:r>
            <a:r>
              <a:rPr lang="zh-CN" altLang="en-US" sz="1600" dirty="0"/>
              <a:t>三种语言，支持</a:t>
            </a:r>
            <a:r>
              <a:rPr lang="en-US" altLang="zh-CN" sz="1600" dirty="0"/>
              <a:t>SQL-92</a:t>
            </a:r>
            <a:r>
              <a:rPr lang="zh-CN" altLang="en-US" sz="1600" dirty="0"/>
              <a:t>规范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DEB9F23-D193-451C-B73C-E598AA82D1AE}"/>
              </a:ext>
            </a:extLst>
          </p:cNvPr>
          <p:cNvSpPr/>
          <p:nvPr/>
        </p:nvSpPr>
        <p:spPr>
          <a:xfrm>
            <a:off x="4137274" y="5965715"/>
            <a:ext cx="368562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/>
              <a:t>图</a:t>
            </a:r>
            <a:r>
              <a:rPr lang="en-US" altLang="zh-CN" sz="1400" dirty="0"/>
              <a:t>4-4 Spark SQL</a:t>
            </a:r>
            <a:r>
              <a:rPr lang="zh-CN" altLang="en-US" sz="1400" dirty="0"/>
              <a:t>支持的数据格式和编程语言</a:t>
            </a:r>
          </a:p>
          <a:p>
            <a:endParaRPr lang="zh-CN" altLang="en-US" sz="14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632E2F0-2842-4332-9437-C4751E4A172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851" t="13667" r="4524" b="14814"/>
          <a:stretch/>
        </p:blipFill>
        <p:spPr>
          <a:xfrm>
            <a:off x="3384240" y="3187886"/>
            <a:ext cx="4797038" cy="27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647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416"/>
    </mc:Choice>
    <mc:Fallback xmlns="">
      <p:transition spd="slow" advTm="24416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 1 Hadoop</a:t>
            </a:r>
            <a:r>
              <a:rPr lang="zh-CN" altLang="en-US" dirty="0"/>
              <a:t>概述</a:t>
            </a:r>
          </a:p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CN" dirty="0"/>
              <a:t>1.1.4  Hadoop</a:t>
            </a:r>
            <a:r>
              <a:rPr lang="zh-CN" altLang="en-US" dirty="0"/>
              <a:t>架构（</a:t>
            </a:r>
            <a:r>
              <a:rPr lang="en-US" altLang="zh-CN" dirty="0"/>
              <a:t>1.X</a:t>
            </a:r>
            <a:r>
              <a:rPr lang="zh-CN" altLang="en-US" dirty="0"/>
              <a:t>）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3C4529A6-9436-415E-A281-2754123279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5342" y="2313980"/>
            <a:ext cx="6335478" cy="3636000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6B892F1B-BE35-44B7-856E-599B9E846C32}"/>
              </a:ext>
            </a:extLst>
          </p:cNvPr>
          <p:cNvSpPr/>
          <p:nvPr/>
        </p:nvSpPr>
        <p:spPr>
          <a:xfrm>
            <a:off x="1002494" y="1809641"/>
            <a:ext cx="25827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 dirty="0">
                <a:latin typeface="+mn-ea"/>
              </a:rPr>
              <a:t>hadoop1.0</a:t>
            </a:r>
            <a:r>
              <a:rPr lang="zh-CN" altLang="en-US" dirty="0">
                <a:latin typeface="+mn-ea"/>
              </a:rPr>
              <a:t>时期架构</a:t>
            </a:r>
          </a:p>
        </p:txBody>
      </p:sp>
    </p:spTree>
    <p:extLst>
      <p:ext uri="{BB962C8B-B14F-4D97-AF65-F5344CB8AC3E}">
        <p14:creationId xmlns:p14="http://schemas.microsoft.com/office/powerpoint/2010/main" val="335311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416"/>
    </mc:Choice>
    <mc:Fallback xmlns="">
      <p:transition spd="slow" advTm="24416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 1 Hadoop</a:t>
            </a:r>
            <a:r>
              <a:rPr lang="zh-CN" altLang="en-US" dirty="0"/>
              <a:t>概述</a:t>
            </a:r>
          </a:p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CN" dirty="0"/>
              <a:t>1.1.4  Hadoop</a:t>
            </a:r>
            <a:r>
              <a:rPr lang="zh-CN" altLang="en-US" dirty="0"/>
              <a:t>架构（</a:t>
            </a:r>
            <a:r>
              <a:rPr lang="en-US" altLang="zh-CN" dirty="0"/>
              <a:t>2.X</a:t>
            </a:r>
            <a:r>
              <a:rPr lang="zh-CN" altLang="en-US" dirty="0"/>
              <a:t>）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6B892F1B-BE35-44B7-856E-599B9E846C32}"/>
              </a:ext>
            </a:extLst>
          </p:cNvPr>
          <p:cNvSpPr/>
          <p:nvPr/>
        </p:nvSpPr>
        <p:spPr>
          <a:xfrm>
            <a:off x="1002494" y="1858468"/>
            <a:ext cx="52805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 dirty="0">
                <a:latin typeface="+mn-ea"/>
              </a:rPr>
              <a:t>hadoop2.0</a:t>
            </a:r>
            <a:r>
              <a:rPr lang="zh-CN" altLang="en-US" dirty="0">
                <a:latin typeface="+mn-ea"/>
              </a:rPr>
              <a:t>时期架构，引入</a:t>
            </a:r>
            <a:r>
              <a:rPr lang="en-US" altLang="zh-CN" dirty="0">
                <a:latin typeface="+mn-ea"/>
              </a:rPr>
              <a:t>YARN</a:t>
            </a:r>
            <a:r>
              <a:rPr lang="zh-CN" altLang="en-US" dirty="0">
                <a:latin typeface="+mn-ea"/>
              </a:rPr>
              <a:t>分布式框架等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5679B0C-0324-4802-A032-8F98E23E08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049" y="2511942"/>
            <a:ext cx="5578356" cy="3312000"/>
          </a:xfrm>
          <a:prstGeom prst="rect">
            <a:avLst/>
          </a:prstGeom>
        </p:spPr>
      </p:pic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57D54DD4-1585-47AF-B2EA-908450652C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4101191"/>
              </p:ext>
            </p:extLst>
          </p:nvPr>
        </p:nvGraphicFramePr>
        <p:xfrm>
          <a:off x="7107026" y="2313764"/>
          <a:ext cx="4327687" cy="3708355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0414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86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1921">
                <a:tc>
                  <a:txBody>
                    <a:bodyPr/>
                    <a:lstStyle>
                      <a:defPPr>
                        <a:defRPr lang="zh-CN" b="1">
                          <a:solidFill>
                            <a:schemeClr val="lt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200" dirty="0"/>
                        <a:t>组件</a:t>
                      </a:r>
                      <a:endParaRPr lang="en-US" altLang="zh-CN" sz="1200" dirty="0"/>
                    </a:p>
                  </a:txBody>
                  <a:tcPr/>
                </a:tc>
                <a:tc>
                  <a:txBody>
                    <a:bodyPr/>
                    <a:lstStyle>
                      <a:defPPr>
                        <a:defRPr lang="zh-CN" b="1">
                          <a:solidFill>
                            <a:schemeClr val="lt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r>
                        <a:rPr lang="zh-CN" altLang="en-US" sz="1200" dirty="0"/>
                        <a:t>功能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0244">
                <a:tc>
                  <a:txBody>
                    <a:bodyPr/>
                    <a:lstStyle>
                      <a:defPPr>
                        <a:defRPr lang="zh-CN">
                          <a:solidFill>
                            <a:schemeClr val="dk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r>
                        <a:rPr lang="en-US" altLang="zh-CN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HDFS</a:t>
                      </a:r>
                      <a:endParaRPr lang="zh-CN" altLang="en-US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>
                      <a:defPPr>
                        <a:defRPr lang="zh-CN">
                          <a:solidFill>
                            <a:schemeClr val="dk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r>
                        <a:rPr lang="zh-CN" altLang="en-US" sz="1200" dirty="0">
                          <a:latin typeface="+mn-ea"/>
                          <a:ea typeface="+mn-ea"/>
                        </a:rPr>
                        <a:t>分布式文件系统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0407">
                <a:tc>
                  <a:txBody>
                    <a:bodyPr/>
                    <a:lstStyle>
                      <a:defPPr>
                        <a:defRPr lang="zh-CN">
                          <a:solidFill>
                            <a:schemeClr val="dk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MapReduce</a:t>
                      </a:r>
                      <a:endParaRPr lang="zh-CN" altLang="en-US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>
                      <a:defPPr>
                        <a:defRPr lang="zh-CN">
                          <a:solidFill>
                            <a:schemeClr val="dk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r>
                        <a:rPr lang="zh-CN" altLang="en-US" sz="1200" dirty="0">
                          <a:latin typeface="+mn-ea"/>
                          <a:ea typeface="+mn-ea"/>
                        </a:rPr>
                        <a:t>分布式并行编程模型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0244">
                <a:tc>
                  <a:txBody>
                    <a:bodyPr/>
                    <a:lstStyle>
                      <a:defPPr>
                        <a:defRPr lang="zh-CN">
                          <a:solidFill>
                            <a:schemeClr val="dk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YARN</a:t>
                      </a:r>
                    </a:p>
                  </a:txBody>
                  <a:tcPr/>
                </a:tc>
                <a:tc>
                  <a:txBody>
                    <a:bodyPr/>
                    <a:lstStyle>
                      <a:defPPr>
                        <a:defRPr lang="zh-CN">
                          <a:solidFill>
                            <a:schemeClr val="dk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r>
                        <a:rPr lang="zh-CN" altLang="en-US" sz="1200" dirty="0">
                          <a:latin typeface="+mn-ea"/>
                          <a:ea typeface="+mn-ea"/>
                        </a:rPr>
                        <a:t>资源管理和调度器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0244">
                <a:tc>
                  <a:txBody>
                    <a:bodyPr/>
                    <a:lstStyle>
                      <a:defPPr>
                        <a:defRPr lang="zh-CN">
                          <a:solidFill>
                            <a:schemeClr val="dk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Tez</a:t>
                      </a:r>
                    </a:p>
                  </a:txBody>
                  <a:tcPr/>
                </a:tc>
                <a:tc>
                  <a:txBody>
                    <a:bodyPr/>
                    <a:lstStyle>
                      <a:defPPr>
                        <a:defRPr lang="zh-CN">
                          <a:solidFill>
                            <a:schemeClr val="dk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r>
                        <a:rPr lang="zh-CN" altLang="en-US" sz="1200" dirty="0">
                          <a:latin typeface="+mn-ea"/>
                          <a:ea typeface="+mn-ea"/>
                        </a:rPr>
                        <a:t>运行在</a:t>
                      </a:r>
                      <a:r>
                        <a:rPr lang="en-US" altLang="zh-CN" sz="1200" dirty="0">
                          <a:latin typeface="+mn-ea"/>
                          <a:ea typeface="+mn-ea"/>
                        </a:rPr>
                        <a:t>YARN</a:t>
                      </a:r>
                      <a:r>
                        <a:rPr lang="zh-CN" altLang="en-US" sz="1200" dirty="0">
                          <a:latin typeface="+mn-ea"/>
                          <a:ea typeface="+mn-ea"/>
                        </a:rPr>
                        <a:t>之上的下一代</a:t>
                      </a:r>
                      <a:r>
                        <a:rPr lang="en-US" altLang="zh-CN" sz="1200" dirty="0">
                          <a:latin typeface="+mn-ea"/>
                          <a:ea typeface="+mn-ea"/>
                        </a:rPr>
                        <a:t>Hadoop</a:t>
                      </a:r>
                      <a:r>
                        <a:rPr lang="zh-CN" altLang="en-US" sz="1200" dirty="0">
                          <a:latin typeface="+mn-ea"/>
                          <a:ea typeface="+mn-ea"/>
                        </a:rPr>
                        <a:t>查询处理框架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0244">
                <a:tc>
                  <a:txBody>
                    <a:bodyPr/>
                    <a:lstStyle>
                      <a:defPPr>
                        <a:defRPr lang="zh-CN">
                          <a:solidFill>
                            <a:schemeClr val="dk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Hive</a:t>
                      </a:r>
                    </a:p>
                  </a:txBody>
                  <a:tcPr/>
                </a:tc>
                <a:tc>
                  <a:txBody>
                    <a:bodyPr/>
                    <a:lstStyle>
                      <a:defPPr>
                        <a:defRPr lang="zh-CN">
                          <a:solidFill>
                            <a:schemeClr val="dk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r>
                        <a:rPr lang="en-US" altLang="zh-CN" sz="1200" dirty="0">
                          <a:latin typeface="+mn-ea"/>
                          <a:ea typeface="+mn-ea"/>
                        </a:rPr>
                        <a:t>Hadoop</a:t>
                      </a:r>
                      <a:r>
                        <a:rPr lang="zh-CN" altLang="en-US" sz="1200" dirty="0">
                          <a:latin typeface="+mn-ea"/>
                          <a:ea typeface="+mn-ea"/>
                        </a:rPr>
                        <a:t>上的数据仓库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0244">
                <a:tc>
                  <a:txBody>
                    <a:bodyPr/>
                    <a:lstStyle>
                      <a:defPPr>
                        <a:defRPr lang="zh-CN">
                          <a:solidFill>
                            <a:schemeClr val="dk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HBase</a:t>
                      </a:r>
                    </a:p>
                  </a:txBody>
                  <a:tcPr/>
                </a:tc>
                <a:tc>
                  <a:txBody>
                    <a:bodyPr/>
                    <a:lstStyle>
                      <a:defPPr>
                        <a:defRPr lang="zh-CN">
                          <a:solidFill>
                            <a:schemeClr val="dk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r>
                        <a:rPr lang="en-US" altLang="zh-CN" sz="1200" dirty="0">
                          <a:latin typeface="+mn-ea"/>
                          <a:ea typeface="+mn-ea"/>
                        </a:rPr>
                        <a:t>Hadoop</a:t>
                      </a:r>
                      <a:r>
                        <a:rPr lang="zh-CN" altLang="en-US" sz="1200" dirty="0">
                          <a:latin typeface="+mn-ea"/>
                          <a:ea typeface="+mn-ea"/>
                        </a:rPr>
                        <a:t>上的非关系型的分布式数据库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00407">
                <a:tc>
                  <a:txBody>
                    <a:bodyPr/>
                    <a:lstStyle>
                      <a:defPPr>
                        <a:defRPr lang="zh-CN">
                          <a:solidFill>
                            <a:schemeClr val="dk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Pig</a:t>
                      </a:r>
                    </a:p>
                  </a:txBody>
                  <a:tcPr/>
                </a:tc>
                <a:tc>
                  <a:txBody>
                    <a:bodyPr/>
                    <a:lstStyle>
                      <a:defPPr>
                        <a:defRPr lang="zh-CN">
                          <a:solidFill>
                            <a:schemeClr val="dk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r>
                        <a:rPr lang="zh-CN" altLang="en-US" sz="1200" dirty="0">
                          <a:latin typeface="+mn-ea"/>
                          <a:ea typeface="+mn-ea"/>
                        </a:rPr>
                        <a:t>一个基于</a:t>
                      </a:r>
                      <a:r>
                        <a:rPr lang="en-US" altLang="zh-CN" sz="1200" dirty="0">
                          <a:latin typeface="+mn-ea"/>
                          <a:ea typeface="+mn-ea"/>
                        </a:rPr>
                        <a:t>Hadoop</a:t>
                      </a:r>
                      <a:r>
                        <a:rPr lang="zh-CN" altLang="en-US" sz="1200" dirty="0">
                          <a:latin typeface="+mn-ea"/>
                          <a:ea typeface="+mn-ea"/>
                        </a:rPr>
                        <a:t>的大规模数据分析平台，提供类似</a:t>
                      </a:r>
                      <a:r>
                        <a:rPr lang="en-US" altLang="zh-CN" sz="1200" dirty="0">
                          <a:latin typeface="+mn-ea"/>
                          <a:ea typeface="+mn-ea"/>
                        </a:rPr>
                        <a:t>SQL</a:t>
                      </a:r>
                      <a:r>
                        <a:rPr lang="zh-CN" altLang="en-US" sz="1200" dirty="0">
                          <a:latin typeface="+mn-ea"/>
                          <a:ea typeface="+mn-ea"/>
                        </a:rPr>
                        <a:t>的查询语言</a:t>
                      </a:r>
                      <a:r>
                        <a:rPr lang="en-US" altLang="zh-CN" sz="1200" dirty="0">
                          <a:latin typeface="+mn-ea"/>
                          <a:ea typeface="+mn-ea"/>
                        </a:rPr>
                        <a:t>Pig Latin</a:t>
                      </a:r>
                      <a:endParaRPr lang="zh-CN" altLang="en-US" sz="12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0244">
                <a:tc>
                  <a:txBody>
                    <a:bodyPr/>
                    <a:lstStyle>
                      <a:defPPr>
                        <a:defRPr lang="zh-CN">
                          <a:solidFill>
                            <a:schemeClr val="dk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Sqoop</a:t>
                      </a:r>
                    </a:p>
                  </a:txBody>
                  <a:tcPr/>
                </a:tc>
                <a:tc>
                  <a:txBody>
                    <a:bodyPr/>
                    <a:lstStyle>
                      <a:defPPr>
                        <a:defRPr lang="zh-CN">
                          <a:solidFill>
                            <a:schemeClr val="dk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r>
                        <a:rPr lang="zh-CN" altLang="en-US" sz="1200" dirty="0">
                          <a:latin typeface="+mn-ea"/>
                          <a:ea typeface="+mn-ea"/>
                        </a:rPr>
                        <a:t>用于在</a:t>
                      </a:r>
                      <a:r>
                        <a:rPr lang="en-US" altLang="zh-CN" sz="1200" dirty="0">
                          <a:latin typeface="+mn-ea"/>
                          <a:ea typeface="+mn-ea"/>
                        </a:rPr>
                        <a:t>Hadoop</a:t>
                      </a:r>
                      <a:r>
                        <a:rPr lang="zh-CN" altLang="en-US" sz="1200" dirty="0">
                          <a:latin typeface="+mn-ea"/>
                          <a:ea typeface="+mn-ea"/>
                        </a:rPr>
                        <a:t>与传统数据库之间进行数据传递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00244">
                <a:tc>
                  <a:txBody>
                    <a:bodyPr/>
                    <a:lstStyle>
                      <a:defPPr>
                        <a:defRPr lang="zh-CN">
                          <a:solidFill>
                            <a:schemeClr val="dk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Oozie</a:t>
                      </a:r>
                    </a:p>
                  </a:txBody>
                  <a:tcPr/>
                </a:tc>
                <a:tc>
                  <a:txBody>
                    <a:bodyPr/>
                    <a:lstStyle>
                      <a:defPPr>
                        <a:defRPr lang="zh-CN">
                          <a:solidFill>
                            <a:schemeClr val="dk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r>
                        <a:rPr lang="en-US" altLang="zh-CN" sz="1200" dirty="0">
                          <a:latin typeface="+mn-ea"/>
                          <a:ea typeface="+mn-ea"/>
                        </a:rPr>
                        <a:t>Hadoop</a:t>
                      </a:r>
                      <a:r>
                        <a:rPr lang="zh-CN" altLang="en-US" sz="1200" dirty="0">
                          <a:latin typeface="+mn-ea"/>
                          <a:ea typeface="+mn-ea"/>
                        </a:rPr>
                        <a:t>上的工作流管理系统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05778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416"/>
    </mc:Choice>
    <mc:Fallback xmlns="">
      <p:transition spd="slow" advTm="24416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 1 Hadoop</a:t>
            </a:r>
            <a:r>
              <a:rPr lang="zh-CN" altLang="en-US" dirty="0"/>
              <a:t>概述</a:t>
            </a:r>
          </a:p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CN" dirty="0"/>
              <a:t>1.1.4  Hadoop</a:t>
            </a:r>
            <a:r>
              <a:rPr lang="zh-CN" altLang="en-US" dirty="0"/>
              <a:t>架构（</a:t>
            </a:r>
            <a:r>
              <a:rPr lang="en-US" altLang="zh-CN" dirty="0"/>
              <a:t>2.X</a:t>
            </a:r>
            <a:r>
              <a:rPr lang="zh-CN" altLang="en-US" dirty="0"/>
              <a:t>）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6B892F1B-BE35-44B7-856E-599B9E846C32}"/>
              </a:ext>
            </a:extLst>
          </p:cNvPr>
          <p:cNvSpPr/>
          <p:nvPr/>
        </p:nvSpPr>
        <p:spPr>
          <a:xfrm>
            <a:off x="1002494" y="1809641"/>
            <a:ext cx="52805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 dirty="0">
                <a:latin typeface="+mn-ea"/>
              </a:rPr>
              <a:t>hadoop2.0</a:t>
            </a:r>
            <a:r>
              <a:rPr lang="zh-CN" altLang="en-US" dirty="0">
                <a:latin typeface="+mn-ea"/>
              </a:rPr>
              <a:t>时期架构，引入</a:t>
            </a:r>
            <a:r>
              <a:rPr lang="en-US" altLang="zh-CN" dirty="0">
                <a:latin typeface="+mn-ea"/>
              </a:rPr>
              <a:t>YARN</a:t>
            </a:r>
            <a:r>
              <a:rPr lang="zh-CN" altLang="en-US" dirty="0">
                <a:latin typeface="+mn-ea"/>
              </a:rPr>
              <a:t>分布式框架等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5679B0C-0324-4802-A032-8F98E23E08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049" y="2511942"/>
            <a:ext cx="5578356" cy="3312000"/>
          </a:xfrm>
          <a:prstGeom prst="rect">
            <a:avLst/>
          </a:prstGeom>
        </p:spPr>
      </p:pic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CBAF7AFF-F0FE-4BDA-8BB3-F9843E8B04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5724510"/>
              </p:ext>
            </p:extLst>
          </p:nvPr>
        </p:nvGraphicFramePr>
        <p:xfrm>
          <a:off x="7001575" y="2313919"/>
          <a:ext cx="4395431" cy="3708045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8886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067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7469">
                <a:tc>
                  <a:txBody>
                    <a:bodyPr/>
                    <a:lstStyle>
                      <a:defPPr>
                        <a:defRPr lang="zh-CN" b="1">
                          <a:solidFill>
                            <a:schemeClr val="lt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200" dirty="0"/>
                        <a:t>组件</a:t>
                      </a:r>
                      <a:endParaRPr lang="en-US" altLang="zh-CN" sz="1200" dirty="0"/>
                    </a:p>
                  </a:txBody>
                  <a:tcPr/>
                </a:tc>
                <a:tc>
                  <a:txBody>
                    <a:bodyPr/>
                    <a:lstStyle>
                      <a:defPPr>
                        <a:defRPr lang="zh-CN" b="1">
                          <a:solidFill>
                            <a:schemeClr val="lt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r>
                        <a:rPr lang="zh-CN" altLang="en-US" sz="1200" dirty="0"/>
                        <a:t>功能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8999">
                <a:tc>
                  <a:txBody>
                    <a:bodyPr/>
                    <a:lstStyle>
                      <a:defPPr>
                        <a:defRPr lang="zh-CN">
                          <a:solidFill>
                            <a:schemeClr val="dk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Zookeeper</a:t>
                      </a:r>
                    </a:p>
                  </a:txBody>
                  <a:tcPr/>
                </a:tc>
                <a:tc>
                  <a:txBody>
                    <a:bodyPr/>
                    <a:lstStyle>
                      <a:defPPr>
                        <a:defRPr lang="zh-CN">
                          <a:solidFill>
                            <a:schemeClr val="dk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r>
                        <a:rPr lang="zh-CN" altLang="en-US" sz="1200" dirty="0"/>
                        <a:t>提供分布式协调一致性服务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65398">
                <a:tc>
                  <a:txBody>
                    <a:bodyPr/>
                    <a:lstStyle>
                      <a:defPPr>
                        <a:defRPr lang="zh-CN">
                          <a:solidFill>
                            <a:schemeClr val="dk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Storm</a:t>
                      </a:r>
                    </a:p>
                  </a:txBody>
                  <a:tcPr/>
                </a:tc>
                <a:tc>
                  <a:txBody>
                    <a:bodyPr/>
                    <a:lstStyle>
                      <a:defPPr>
                        <a:defRPr lang="zh-CN">
                          <a:solidFill>
                            <a:schemeClr val="dk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r>
                        <a:rPr lang="zh-CN" altLang="en-US" sz="1200" dirty="0"/>
                        <a:t>流计算框架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608999">
                <a:tc>
                  <a:txBody>
                    <a:bodyPr/>
                    <a:lstStyle>
                      <a:defPPr>
                        <a:defRPr lang="zh-CN">
                          <a:solidFill>
                            <a:schemeClr val="dk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Flume</a:t>
                      </a:r>
                    </a:p>
                  </a:txBody>
                  <a:tcPr/>
                </a:tc>
                <a:tc>
                  <a:txBody>
                    <a:bodyPr/>
                    <a:lstStyle>
                      <a:defPPr>
                        <a:defRPr lang="zh-CN">
                          <a:solidFill>
                            <a:schemeClr val="dk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r>
                        <a:rPr lang="zh-CN" altLang="en-US" sz="1200" dirty="0"/>
                        <a:t>一个高可用的，高可靠的，分布式的海量日志采集、聚合和传输的系统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852598">
                <a:tc>
                  <a:txBody>
                    <a:bodyPr/>
                    <a:lstStyle>
                      <a:defPPr>
                        <a:defRPr lang="zh-CN">
                          <a:solidFill>
                            <a:schemeClr val="dk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Ambari</a:t>
                      </a:r>
                    </a:p>
                  </a:txBody>
                  <a:tcPr/>
                </a:tc>
                <a:tc>
                  <a:txBody>
                    <a:bodyPr/>
                    <a:lstStyle>
                      <a:defPPr>
                        <a:defRPr lang="zh-CN">
                          <a:solidFill>
                            <a:schemeClr val="dk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r>
                        <a:rPr lang="en-US" altLang="zh-CN" sz="1200" dirty="0"/>
                        <a:t>Hadoop</a:t>
                      </a:r>
                      <a:r>
                        <a:rPr lang="zh-CN" altLang="en-US" sz="1200" dirty="0"/>
                        <a:t>快速部署工具，支持</a:t>
                      </a:r>
                      <a:r>
                        <a:rPr lang="en-US" altLang="zh-CN" sz="1200" dirty="0"/>
                        <a:t>Apache Hadoop</a:t>
                      </a:r>
                      <a:r>
                        <a:rPr lang="zh-CN" altLang="en-US" sz="1200" dirty="0"/>
                        <a:t>集群的供应、管理和监控</a:t>
                      </a:r>
                      <a:endParaRPr lang="en-US" altLang="zh-CN" sz="1200" dirty="0"/>
                    </a:p>
                    <a:p>
                      <a:pPr algn="ctr"/>
                      <a:endParaRPr lang="zh-CN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608999">
                <a:tc>
                  <a:txBody>
                    <a:bodyPr/>
                    <a:lstStyle>
                      <a:defPPr>
                        <a:defRPr lang="zh-CN">
                          <a:solidFill>
                            <a:schemeClr val="dk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Kafka</a:t>
                      </a:r>
                    </a:p>
                  </a:txBody>
                  <a:tcPr/>
                </a:tc>
                <a:tc>
                  <a:txBody>
                    <a:bodyPr/>
                    <a:lstStyle>
                      <a:defPPr>
                        <a:defRPr lang="zh-CN">
                          <a:solidFill>
                            <a:schemeClr val="dk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r>
                        <a:rPr lang="zh-CN" altLang="en-US" sz="1200" dirty="0"/>
                        <a:t>一种高吞吐量的分布式发布订阅消息系统，可以处理消费者规模的网站中的所有动作流数据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75583">
                <a:tc>
                  <a:txBody>
                    <a:bodyPr/>
                    <a:lstStyle>
                      <a:defPPr>
                        <a:defRPr lang="zh-CN">
                          <a:solidFill>
                            <a:schemeClr val="dk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200" b="1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Spark</a:t>
                      </a:r>
                      <a:endParaRPr lang="en-US" altLang="zh-CN" sz="1200" b="1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>
                      <a:defPPr>
                        <a:defRPr lang="zh-CN">
                          <a:solidFill>
                            <a:schemeClr val="dk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</a:rPr>
                        <a:t>类似于</a:t>
                      </a:r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</a:rPr>
                        <a:t>Hadoop MapReduce</a:t>
                      </a: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</a:rPr>
                        <a:t>的通用并行框架</a:t>
                      </a:r>
                      <a:endParaRPr lang="zh-CN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39062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416"/>
    </mc:Choice>
    <mc:Fallback xmlns="">
      <p:transition spd="slow" advTm="24416"/>
    </mc:Fallback>
  </mc:AlternateContent>
</p:sld>
</file>

<file path=ppt/theme/theme1.xml><?xml version="1.0" encoding="utf-8"?>
<a:theme xmlns:a="http://schemas.openxmlformats.org/drawingml/2006/main" name="模板页面">
  <a:themeElements>
    <a:clrScheme name="自定义 95">
      <a:dk1>
        <a:srgbClr val="000000"/>
      </a:dk1>
      <a:lt1>
        <a:srgbClr val="FFFFFF"/>
      </a:lt1>
      <a:dk2>
        <a:srgbClr val="000000"/>
      </a:dk2>
      <a:lt2>
        <a:srgbClr val="FFFDFD"/>
      </a:lt2>
      <a:accent1>
        <a:srgbClr val="F0CEA3"/>
      </a:accent1>
      <a:accent2>
        <a:srgbClr val="C1D9DF"/>
      </a:accent2>
      <a:accent3>
        <a:srgbClr val="D870BB"/>
      </a:accent3>
      <a:accent4>
        <a:srgbClr val="61C09E"/>
      </a:accent4>
      <a:accent5>
        <a:srgbClr val="EFD836"/>
      </a:accent5>
      <a:accent6>
        <a:srgbClr val="73D2E8"/>
      </a:accent6>
      <a:hlink>
        <a:srgbClr val="0563C1"/>
      </a:hlink>
      <a:folHlink>
        <a:srgbClr val="954F72"/>
      </a:folHlink>
    </a:clrScheme>
    <a:fontScheme name="自定义 49">
      <a:majorFont>
        <a:latin typeface="Century Gothic"/>
        <a:ea typeface="微软雅黑"/>
        <a:cs typeface=""/>
      </a:majorFont>
      <a:minorFont>
        <a:latin typeface="Century Gothic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lnSpc>
            <a:spcPct val="130000"/>
          </a:lnSpc>
          <a:defRPr sz="1200" dirty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lnSpc>
            <a:spcPct val="130000"/>
          </a:lnSpc>
          <a:spcBef>
            <a:spcPts val="600"/>
          </a:spcBef>
          <a:defRPr sz="1200" kern="0" dirty="0">
            <a:latin typeface="微软雅黑" panose="020B0503020204020204" pitchFamily="34" charset="-122"/>
            <a:ea typeface="微软雅黑" panose="020B0503020204020204" pitchFamily="34" charset="-122"/>
            <a:cs typeface="+mn-ea"/>
            <a:sym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默认设计模板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  <a:fontScheme name="默认设计模板">
    <a:majorFont>
      <a:latin typeface="Arial"/>
      <a:ea typeface="黑体"/>
      <a:cs typeface=""/>
    </a:majorFont>
    <a:minorFont>
      <a:latin typeface="Arial"/>
      <a:ea typeface="宋体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3140</TotalTime>
  <Words>5027</Words>
  <Application>Microsoft Office PowerPoint</Application>
  <PresentationFormat>宽屏</PresentationFormat>
  <Paragraphs>610</Paragraphs>
  <Slides>65</Slides>
  <Notes>65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65</vt:i4>
      </vt:variant>
    </vt:vector>
  </HeadingPairs>
  <TitlesOfParts>
    <vt:vector size="76" baseType="lpstr">
      <vt:lpstr>Arial Unicode MS</vt:lpstr>
      <vt:lpstr>等线 Light</vt:lpstr>
      <vt:lpstr>宋体</vt:lpstr>
      <vt:lpstr>微软雅黑</vt:lpstr>
      <vt:lpstr>Arial</vt:lpstr>
      <vt:lpstr>Calibri</vt:lpstr>
      <vt:lpstr>Century Gothic</vt:lpstr>
      <vt:lpstr>Times New Roman</vt:lpstr>
      <vt:lpstr>Wingdings</vt:lpstr>
      <vt:lpstr>模板页面</vt:lpstr>
      <vt:lpstr>Custom Design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OfficePLUS</dc:creator>
  <cp:lastModifiedBy>Wanghui Huang</cp:lastModifiedBy>
  <cp:revision>900</cp:revision>
  <dcterms:created xsi:type="dcterms:W3CDTF">2015-08-18T02:51:00Z</dcterms:created>
  <dcterms:modified xsi:type="dcterms:W3CDTF">2020-05-07T11:21:13Z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v-yunxl@microsoft.com</vt:lpwstr>
  </property>
  <property fmtid="{D5CDD505-2E9C-101B-9397-08002B2CF9AE}" pid="5" name="MSIP_Label_f42aa342-8706-4288-bd11-ebb85995028c_SetDate">
    <vt:lpwstr>2017-12-21T08:37:51.7033375Z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  <property fmtid="{D5CDD505-2E9C-101B-9397-08002B2CF9AE}" pid="10" name="KSOProductBuildVer">
    <vt:lpwstr>2052-11.1.0.9440</vt:lpwstr>
  </property>
</Properties>
</file>